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62"/>
  </p:notesMasterIdLst>
  <p:sldIdLst>
    <p:sldId id="256" r:id="rId2"/>
    <p:sldId id="288" r:id="rId3"/>
    <p:sldId id="289" r:id="rId4"/>
    <p:sldId id="290" r:id="rId5"/>
    <p:sldId id="291" r:id="rId6"/>
    <p:sldId id="292" r:id="rId7"/>
    <p:sldId id="257" r:id="rId8"/>
    <p:sldId id="258" r:id="rId9"/>
    <p:sldId id="261" r:id="rId10"/>
    <p:sldId id="260" r:id="rId11"/>
    <p:sldId id="259" r:id="rId12"/>
    <p:sldId id="263" r:id="rId13"/>
    <p:sldId id="262" r:id="rId14"/>
    <p:sldId id="264" r:id="rId15"/>
    <p:sldId id="265" r:id="rId16"/>
    <p:sldId id="266" r:id="rId17"/>
    <p:sldId id="267" r:id="rId18"/>
    <p:sldId id="268" r:id="rId19"/>
    <p:sldId id="269" r:id="rId20"/>
    <p:sldId id="271" r:id="rId21"/>
    <p:sldId id="272" r:id="rId22"/>
    <p:sldId id="273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03" autoAdjust="0"/>
  </p:normalViewPr>
  <p:slideViewPr>
    <p:cSldViewPr>
      <p:cViewPr varScale="1">
        <p:scale>
          <a:sx n="67" d="100"/>
          <a:sy n="67" d="100"/>
        </p:scale>
        <p:origin x="1248" y="2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Relationship Id="rId4" Type="http://schemas.openxmlformats.org/officeDocument/2006/relationships/image" Target="../media/image86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16-04-07T06:34:51.565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fitToCurv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336E7-F42F-4A2E-9F47-4CAB93D18031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9DC25-1DF3-4044-A1F0-C27348374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799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ED9701B-4197-4FE5-B5DA-5416DC1669A5}" type="datetime1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8033A-B298-4829-B013-FB02CFC1E8B2}" type="datetime1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6322D89-321D-4885-89B2-A0E512222A49}" type="datetime1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6247-266E-48C6-8B14-289F25875231}" type="datetime1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65BE9-30F8-4EBE-A9C2-AB249A42BA31}" type="datetime1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7E2C2CD-497C-4296-A0B9-87C9C1109BD9}" type="datetime1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5E19621-E3B2-4562-A73B-168B240E71B6}" type="datetime1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A16C8-561B-4A8C-9EFE-F6FCC4B46780}" type="datetime1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4F784-2C90-4317-995F-7291EE975927}" type="datetime1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36A7-51C4-461E-A63E-A4F97ED44C5C}" type="datetime1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DD3C3FD1-F0F2-4061-8913-C3CEB2D6BA24}" type="datetime1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 smtClean="0"/>
              <a:t>第二级</a:t>
            </a:r>
          </a:p>
          <a:p>
            <a:pPr lvl="2" eaLnBrk="1" latinLnBrk="0" hangingPunct="1"/>
            <a:r>
              <a:rPr kumimoji="0" lang="zh-CN" altLang="en-US" dirty="0" smtClean="0"/>
              <a:t>第三级</a:t>
            </a:r>
          </a:p>
          <a:p>
            <a:pPr lvl="3" eaLnBrk="1" latinLnBrk="0" hangingPunct="1"/>
            <a:r>
              <a:rPr kumimoji="0" lang="zh-CN" altLang="en-US" dirty="0" smtClean="0"/>
              <a:t>第四级</a:t>
            </a:r>
          </a:p>
          <a:p>
            <a:pPr lvl="4" eaLnBrk="1" latinLnBrk="0" hangingPunct="1"/>
            <a:r>
              <a:rPr kumimoji="0" lang="zh-CN" altLang="en-US" dirty="0" smtClean="0"/>
              <a:t>第五级</a:t>
            </a:r>
            <a:endParaRPr kumimoji="0" lang="en-US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97045A6-C381-463D-A4BA-F030581BD3A5}" type="datetime1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42.pn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9.png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4.emf"/><Relationship Id="rId11" Type="http://schemas.openxmlformats.org/officeDocument/2006/relationships/image" Target="../media/image87.png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86.emf"/><Relationship Id="rId4" Type="http://schemas.openxmlformats.org/officeDocument/2006/relationships/image" Target="../media/image83.emf"/><Relationship Id="rId9" Type="http://schemas.openxmlformats.org/officeDocument/2006/relationships/oleObject" Target="../embeddings/oleObject18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12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7.wmf"/><Relationship Id="rId17" Type="http://schemas.openxmlformats.org/officeDocument/2006/relationships/customXml" Target="../ink/ink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6000" dirty="0" smtClean="0"/>
              <a:t>典型连续型随机变量的分布</a:t>
            </a:r>
            <a:endParaRPr lang="zh-CN" altLang="en-US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56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均匀分布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612648" y="3140968"/>
                <a:ext cx="8153400" cy="2883024"/>
              </a:xfrm>
              <a:prstGeom prst="rect">
                <a:avLst/>
              </a:prstGeom>
            </p:spPr>
            <p:txBody>
              <a:bodyPr vert="horz">
                <a:normAutofit fontScale="85000" lnSpcReduction="10000"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kumimoji="0" sz="29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kumimoji="0" sz="2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kumimoji="0" sz="23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kumimoji="0"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kumimoji="0"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dirty="0" smtClean="0"/>
                  <a:t>证：根据假设有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𝑭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𝒙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b="1" dirty="0" smtClean="0">
                    <a:latin typeface="Cambria Math"/>
                  </a:rPr>
                  <a:t>存在反函数，记为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𝑭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p>
                    </m:sSup>
                    <m:r>
                      <a:rPr lang="en-US" altLang="zh-CN" b="1" i="1" smtClean="0">
                        <a:latin typeface="Cambria Math"/>
                      </a:rPr>
                      <m:t>(⋅)</m:t>
                    </m:r>
                  </m:oMath>
                </a14:m>
                <a:endParaRPr lang="en-US" altLang="zh-CN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zh-CN" altLang="en-US" b="1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  <m:r>
                      <a:rPr lang="en-US" altLang="zh-CN" b="1" i="1" smtClean="0">
                        <a:latin typeface="Cambria Math"/>
                      </a:rPr>
                      <m:t>&lt;</m:t>
                    </m:r>
                    <m:r>
                      <a:rPr lang="en-US" altLang="zh-CN" b="1" i="1" smtClean="0">
                        <a:latin typeface="Cambria Math"/>
                      </a:rPr>
                      <m:t>𝒚</m:t>
                    </m:r>
                    <m:r>
                      <a:rPr lang="en-US" altLang="zh-CN" b="1" i="1" smtClean="0">
                        <a:latin typeface="Cambria Math"/>
                      </a:rPr>
                      <m:t>&lt;</m:t>
                    </m:r>
                    <m:r>
                      <a:rPr lang="en-US" altLang="zh-CN" b="1" i="1" smtClean="0">
                        <a:latin typeface="Cambria Math"/>
                      </a:rPr>
                      <m:t>𝟏</m:t>
                    </m:r>
                  </m:oMath>
                </a14:m>
                <a:r>
                  <a:rPr lang="zh-CN" altLang="en-US" b="1" dirty="0" smtClean="0">
                    <a:latin typeface="Cambria Math"/>
                  </a:rPr>
                  <a:t>时，</a:t>
                </a:r>
                <a:endParaRPr lang="en-US" altLang="zh-CN" b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𝒀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𝒚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𝑭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𝑿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𝒚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𝑿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𝑭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/>
                                </a:rPr>
                                <m:t>𝐲</m:t>
                              </m:r>
                            </m:e>
                          </m:d>
                        </m:e>
                      </m:d>
                      <m:r>
                        <a:rPr lang="en-US" altLang="zh-CN" b="1" i="0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𝑭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𝑭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𝒚</m:t>
                              </m:r>
                            </m:e>
                          </m:d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𝒚</m:t>
                      </m:r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/>
                        <a:ea typeface="Cambria Math"/>
                      </a:rPr>
                      <m:t>∴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𝒀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eqArrPr>
                          <m:e>
                            <m:r>
                              <a:rPr lang="en-US" altLang="zh-CN" b="1" i="1" smtClean="0">
                                <a:latin typeface="Cambria Math"/>
                                <a:ea typeface="Cambria Math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latin typeface="Cambria Math"/>
                                <a:ea typeface="Cambria Math"/>
                              </a:rPr>
                              <m:t>, </m:t>
                            </m:r>
                            <m:r>
                              <a:rPr lang="en-US" altLang="zh-CN" b="1" i="1" smtClean="0">
                                <a:latin typeface="Cambria Math"/>
                                <a:ea typeface="Cambria Math"/>
                              </a:rPr>
                              <m:t>𝟎</m:t>
                            </m:r>
                            <m:r>
                              <a:rPr lang="en-US" altLang="zh-CN" b="1" i="1" smtClean="0">
                                <a:latin typeface="Cambria Math"/>
                                <a:ea typeface="Cambria Math"/>
                              </a:rPr>
                              <m:t>&lt;</m:t>
                            </m:r>
                            <m:r>
                              <a:rPr lang="en-US" altLang="zh-CN" b="1" i="1" smtClean="0">
                                <a:latin typeface="Cambria Math"/>
                                <a:ea typeface="Cambria Math"/>
                              </a:rPr>
                              <m:t>𝒚</m:t>
                            </m:r>
                            <m:r>
                              <a:rPr lang="en-US" altLang="zh-CN" b="1" i="1" smtClean="0">
                                <a:latin typeface="Cambria Math"/>
                                <a:ea typeface="Cambria Math"/>
                              </a:rPr>
                              <m:t>&lt;</m:t>
                            </m:r>
                            <m:r>
                              <a:rPr lang="en-US" altLang="zh-CN" b="1" i="1" smtClean="0">
                                <a:latin typeface="Cambria Math"/>
                                <a:ea typeface="Cambria Math"/>
                              </a:rPr>
                              <m:t>𝟏</m:t>
                            </m:r>
                          </m:e>
                          <m:e>
                            <m:r>
                              <a:rPr lang="en-US" altLang="zh-CN" b="1" i="1" smtClean="0">
                                <a:latin typeface="Cambria Math"/>
                                <a:ea typeface="Cambria Math"/>
                              </a:rPr>
                              <m:t>𝟎</m:t>
                            </m:r>
                            <m:r>
                              <a:rPr lang="en-US" altLang="zh-CN" b="1" i="1" smtClean="0">
                                <a:latin typeface="Cambria Math"/>
                                <a:ea typeface="Cambria Math"/>
                              </a:rPr>
                              <m:t>,           </m:t>
                            </m:r>
                            <m:r>
                              <a:rPr lang="zh-CN" altLang="en-US" i="1">
                                <a:latin typeface="Cambria Math"/>
                                <a:ea typeface="Cambria Math"/>
                              </a:rPr>
                              <m:t>其它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dirty="0" smtClean="0"/>
                  <a:t>，即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𝒀</m:t>
                    </m:r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𝑼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𝟏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" y="3140968"/>
                <a:ext cx="8153400" cy="2883024"/>
              </a:xfrm>
              <a:prstGeom prst="rect">
                <a:avLst/>
              </a:prstGeom>
              <a:blipFill rotWithShape="0">
                <a:blip r:embed="rId2"/>
                <a:stretch>
                  <a:fillRect l="-1272" t="-2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907704" y="1628800"/>
                <a:ext cx="4896544" cy="1200329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7030A0"/>
                    </a:solidFill>
                  </a:rPr>
                  <a:t>定理</a:t>
                </a:r>
                <a:endParaRPr lang="en-US" altLang="zh-CN" sz="2400" b="1" dirty="0" smtClean="0">
                  <a:solidFill>
                    <a:srgbClr val="7030A0"/>
                  </a:solidFill>
                </a:endParaRPr>
              </a:p>
              <a:p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的分布函数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𝑭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严格单调递增，令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𝒀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𝑭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𝑿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𝒀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∼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𝑼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e>
                    </m:d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altLang="zh-CN" sz="2400" b="1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1628800"/>
                <a:ext cx="4896544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861" t="-3000" r="-7816" b="-10000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94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均匀分布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𝑼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𝒂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𝒃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，则对于任意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𝐚</m:t>
                    </m:r>
                    <m:r>
                      <a:rPr lang="en-US" altLang="zh-CN" b="1" i="1" smtClean="0">
                        <a:latin typeface="Cambria Math"/>
                      </a:rPr>
                      <m:t>&lt;</m:t>
                    </m:r>
                    <m:r>
                      <a:rPr lang="en-US" altLang="zh-CN" b="1" i="1" smtClean="0">
                        <a:latin typeface="Cambria Math"/>
                      </a:rPr>
                      <m:t>𝒄</m:t>
                    </m:r>
                    <m:r>
                      <a:rPr lang="en-US" altLang="zh-CN" b="1" i="1" smtClean="0">
                        <a:latin typeface="Cambria Math"/>
                      </a:rPr>
                      <m:t>≤</m:t>
                    </m:r>
                    <m:r>
                      <a:rPr lang="en-US" altLang="zh-CN" b="1" i="1" smtClean="0">
                        <a:latin typeface="Cambria Math"/>
                      </a:rPr>
                      <m:t>𝒅</m:t>
                    </m:r>
                    <m:r>
                      <a:rPr lang="en-US" altLang="zh-CN" b="1" i="1" smtClean="0">
                        <a:latin typeface="Cambria Math"/>
                      </a:rPr>
                      <m:t>&lt;</m:t>
                    </m:r>
                    <m:r>
                      <a:rPr lang="en-US" altLang="zh-CN" b="1" i="1" smtClean="0">
                        <a:latin typeface="Cambria Math"/>
                      </a:rPr>
                      <m:t>𝒃</m:t>
                    </m:r>
                  </m:oMath>
                </a14:m>
                <a:r>
                  <a:rPr lang="zh-CN" altLang="en-US" dirty="0" smtClean="0"/>
                  <a:t>，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𝑿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≤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𝒄</m:t>
                          </m:r>
                        </m:e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𝑿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≤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𝒅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/>
                            </a:rPr>
                            <m:t>𝒄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/>
                            </a:rPr>
                            <m:t>𝒅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即在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≤</m:t>
                    </m:r>
                    <m:r>
                      <a:rPr lang="en-US" altLang="zh-CN" b="1" i="1" smtClean="0">
                        <a:latin typeface="Cambria Math"/>
                      </a:rPr>
                      <m:t>𝒅</m:t>
                    </m:r>
                  </m:oMath>
                </a14:m>
                <a:r>
                  <a:rPr lang="zh-CN" altLang="en-US" dirty="0" smtClean="0"/>
                  <a:t>的条件下，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均匀分布于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𝒂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𝒅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证：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≤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𝒄</m:t>
                        </m:r>
                      </m:e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≤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𝒅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𝑿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≤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𝒄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𝑿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≤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𝒅</m:t>
                            </m:r>
                          </m:e>
                        </m:d>
                      </m:num>
                      <m:den>
                        <m:r>
                          <a:rPr lang="en-US" altLang="zh-CN" b="1" i="1" smtClean="0">
                            <a:latin typeface="Cambria Math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𝑿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≤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𝒅</m:t>
                            </m:r>
                          </m:e>
                        </m:d>
                      </m:den>
                    </m:f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𝑿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≤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𝒄</m:t>
                            </m:r>
                          </m:e>
                        </m:d>
                      </m:num>
                      <m:den>
                        <m:r>
                          <a:rPr lang="en-US" altLang="zh-CN" b="1" i="1" smtClean="0">
                            <a:latin typeface="Cambria Math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𝒙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≤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𝒅</m:t>
                            </m:r>
                          </m:e>
                        </m:d>
                      </m:den>
                    </m:f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𝒄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num>
                      <m:den>
                        <m:r>
                          <a:rPr lang="en-US" altLang="zh-CN" b="1" i="1" smtClean="0">
                            <a:latin typeface="Cambria Math"/>
                          </a:rPr>
                          <m:t>𝒅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1645" t="-1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175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指数分布</a:t>
            </a:r>
            <a:r>
              <a:rPr lang="en-US" altLang="zh-CN" dirty="0" smtClean="0"/>
              <a:t>(exponential distribution)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设连续型随机变量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的概率密度为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𝒑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𝝀</m:t>
                              </m:r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𝝀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𝒙</m:t>
                                  </m:r>
                                </m:sup>
                              </m:s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&gt;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, 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其中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𝝀</m:t>
                    </m:r>
                  </m:oMath>
                </a14:m>
                <a:r>
                  <a:rPr lang="zh-CN" altLang="en-US" dirty="0" smtClean="0"/>
                  <a:t>为常数，则称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服从参数为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𝝀</m:t>
                    </m:r>
                  </m:oMath>
                </a14:m>
                <a:r>
                  <a:rPr lang="zh-CN" altLang="en-US" dirty="0" smtClean="0"/>
                  <a:t>的指数分布，记为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𝝀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 smtClean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3"/>
                <a:stretch>
                  <a:fillRect l="-1645" t="-1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275856" y="3789040"/>
            <a:ext cx="5255369" cy="2880048"/>
            <a:chOff x="1927" y="2296"/>
            <a:chExt cx="3447" cy="1891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290" y="2659"/>
              <a:ext cx="681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itchFamily="2" charset="2"/>
                <a:buChar char="n"/>
                <a:defRPr kumimoji="1" sz="28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itchFamily="2" charset="2"/>
                <a:buChar char="n"/>
                <a:defRPr kumimoji="1" sz="24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80202"/>
                  </a:solidFill>
                </a:rPr>
                <a:t>λ=3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426" y="3113"/>
              <a:ext cx="682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itchFamily="2" charset="2"/>
                <a:buChar char="n"/>
                <a:defRPr kumimoji="1" sz="28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itchFamily="2" charset="2"/>
                <a:buChar char="n"/>
                <a:defRPr kumimoji="1" sz="24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303F7"/>
                  </a:solidFill>
                </a:rPr>
                <a:t>λ=2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750" y="3548"/>
              <a:ext cx="681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itchFamily="2" charset="2"/>
                <a:buChar char="n"/>
                <a:defRPr kumimoji="1" sz="28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itchFamily="2" charset="2"/>
                <a:buChar char="n"/>
                <a:defRPr kumimoji="1" sz="24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7B107"/>
                  </a:solidFill>
                </a:rPr>
                <a:t>λ=1</a:t>
              </a: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1927" y="2387"/>
            <a:ext cx="3240" cy="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60" name="Mathcad" r:id="rId4" imgW="5124573" imgH="2838581" progId="Mathcad">
                    <p:embed/>
                  </p:oleObj>
                </mc:Choice>
                <mc:Fallback>
                  <p:oleObj name="Mathcad" r:id="rId4" imgW="5124573" imgH="2838581" progId="Mathcad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7" y="2387"/>
                          <a:ext cx="3240" cy="1800"/>
                        </a:xfrm>
                        <a:prstGeom prst="rect">
                          <a:avLst/>
                        </a:prstGeom>
                        <a:solidFill>
                          <a:schemeClr val="bg2">
                            <a:alpha val="30196"/>
                          </a:scheme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V="1">
              <a:off x="2366" y="2296"/>
              <a:ext cx="0" cy="1814"/>
            </a:xfrm>
            <a:prstGeom prst="line">
              <a:avLst/>
            </a:prstGeom>
            <a:noFill/>
            <a:ln w="19050">
              <a:solidFill>
                <a:srgbClr val="0B0A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154" y="3967"/>
              <a:ext cx="3220" cy="0"/>
            </a:xfrm>
            <a:prstGeom prst="line">
              <a:avLst/>
            </a:prstGeom>
            <a:noFill/>
            <a:ln w="19050">
              <a:solidFill>
                <a:srgbClr val="0B0A0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927" y="2432"/>
              <a:ext cx="318" cy="272"/>
            </a:xfrm>
            <a:prstGeom prst="rect">
              <a:avLst/>
            </a:prstGeom>
            <a:solidFill>
              <a:srgbClr val="EAE7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itchFamily="2" charset="2"/>
                <a:buChar char="n"/>
                <a:defRPr kumimoji="1" sz="28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itchFamily="2" charset="2"/>
                <a:buChar char="n"/>
                <a:defRPr kumimoji="1" sz="24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 dirty="0"/>
                <a:t>p(x)</a:t>
              </a:r>
              <a:endParaRPr lang="zh-CN" altLang="en-US" sz="20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5820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指数分布</a:t>
            </a:r>
            <a:r>
              <a:rPr lang="en-US" altLang="zh-CN" dirty="0" err="1" smtClean="0"/>
              <a:t>r.v</a:t>
            </a:r>
            <a:r>
              <a:rPr lang="en-US" altLang="zh-CN" dirty="0" smtClean="0"/>
              <a:t>.</a:t>
            </a:r>
            <a:r>
              <a:rPr lang="zh-CN" altLang="en-US" dirty="0" smtClean="0"/>
              <a:t>的分布函数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𝑭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𝝀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𝒙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𝒙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&gt;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𝟎</m:t>
                            </m:r>
                          </m:e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𝟎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,               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𝒙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≤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𝟎</m:t>
                            </m:r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 dirty="0"/>
          </a:p>
        </p:txBody>
      </p:sp>
      <p:grpSp>
        <p:nvGrpSpPr>
          <p:cNvPr id="10" name="Group 6"/>
          <p:cNvGrpSpPr>
            <a:grpSpLocks/>
          </p:cNvGrpSpPr>
          <p:nvPr/>
        </p:nvGrpSpPr>
        <p:grpSpPr bwMode="auto">
          <a:xfrm>
            <a:off x="611560" y="2852936"/>
            <a:ext cx="4320480" cy="3384376"/>
            <a:chOff x="2608" y="300"/>
            <a:chExt cx="2982" cy="2223"/>
          </a:xfrm>
        </p:grpSpPr>
        <p:graphicFrame>
          <p:nvGraphicFramePr>
            <p:cNvPr id="11" name="Object 7"/>
            <p:cNvGraphicFramePr>
              <a:graphicFrameLocks noChangeAspect="1"/>
            </p:cNvGraphicFramePr>
            <p:nvPr/>
          </p:nvGraphicFramePr>
          <p:xfrm>
            <a:off x="2608" y="300"/>
            <a:ext cx="2982" cy="2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84" name="Mathcad" r:id="rId4" imgW="4886239" imgH="3457772" progId="Mathcad">
                    <p:embed/>
                  </p:oleObj>
                </mc:Choice>
                <mc:Fallback>
                  <p:oleObj name="Mathcad" r:id="rId4" imgW="4886239" imgH="3457772" progId="Mathcad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" y="300"/>
                          <a:ext cx="2982" cy="2223"/>
                        </a:xfrm>
                        <a:prstGeom prst="rect">
                          <a:avLst/>
                        </a:prstGeom>
                        <a:solidFill>
                          <a:srgbClr val="E8E5E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3424" y="799"/>
              <a:ext cx="389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itchFamily="2" charset="2"/>
                <a:buChar char="n"/>
                <a:defRPr kumimoji="1" sz="28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itchFamily="2" charset="2"/>
                <a:buChar char="n"/>
                <a:defRPr kumimoji="1" sz="24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C2110"/>
                  </a:solidFill>
                </a:rPr>
                <a:t>λ=3</a:t>
              </a: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3706" y="1046"/>
              <a:ext cx="389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itchFamily="2" charset="2"/>
                <a:buChar char="n"/>
                <a:defRPr kumimoji="1" sz="28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itchFamily="2" charset="2"/>
                <a:buChar char="n"/>
                <a:defRPr kumimoji="1" sz="24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261CF0"/>
                  </a:solidFill>
                </a:rPr>
                <a:t>λ=2</a:t>
              </a:r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3923" y="1305"/>
              <a:ext cx="37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itchFamily="2" charset="2"/>
                <a:buChar char="n"/>
                <a:defRPr kumimoji="1" sz="28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itchFamily="2" charset="2"/>
                <a:buChar char="n"/>
                <a:defRPr kumimoji="1" sz="24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700">
                  <a:solidFill>
                    <a:srgbClr val="01951D"/>
                  </a:solidFill>
                </a:rPr>
                <a:t>λ=1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5148064" y="2132856"/>
            <a:ext cx="3816424" cy="341632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</a:rPr>
              <a:t>应用背景</a:t>
            </a:r>
            <a:endParaRPr lang="en-US" altLang="zh-CN" sz="2400" b="1" dirty="0" smtClean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FF0000"/>
                </a:solidFill>
              </a:rPr>
              <a:t>元件或设备的寿命，如无线电元件的寿命，动物寿命等；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FF0000"/>
                </a:solidFill>
              </a:rPr>
              <a:t>来电的时间间隔；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FF0000"/>
                </a:solidFill>
              </a:rPr>
              <a:t>相邻报文到达的事件间隔；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FF0000"/>
                </a:solidFill>
              </a:rPr>
              <a:t>网站访问的时间间隔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endParaRPr lang="en-US" altLang="zh-CN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66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指数分布</a:t>
            </a:r>
            <a:r>
              <a:rPr lang="en-US" altLang="zh-CN" dirty="0" err="1"/>
              <a:t>r.v</a:t>
            </a:r>
            <a:r>
              <a:rPr lang="en-US" altLang="zh-CN" dirty="0"/>
              <a:t>.</a:t>
            </a:r>
            <a:r>
              <a:rPr lang="zh-CN" altLang="en-US" dirty="0" smtClean="0"/>
              <a:t>的数字特征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𝝀</m:t>
                        </m:r>
                      </m:e>
                    </m:d>
                  </m:oMath>
                </a14:m>
                <a:r>
                  <a:rPr lang="zh-CN" altLang="en-US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/>
                          </a:rPr>
                          <m:t>𝝀</m:t>
                        </m:r>
                      </m:den>
                    </m:f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𝝀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证：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en-US" altLang="zh-CN" b="1" i="1" smtClean="0">
                            <a:latin typeface="Cambria Math"/>
                          </a:rPr>
                          <m:t>∞</m:t>
                        </m:r>
                      </m:sup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𝝀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𝝀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𝒙</m:t>
                            </m:r>
                          </m:sup>
                        </m:sSup>
                      </m:e>
                    </m:nary>
                    <m:r>
                      <a:rPr lang="en-US" altLang="zh-CN" b="1" i="1" smtClean="0">
                        <a:latin typeface="Cambria Math"/>
                      </a:rPr>
                      <m:t>𝒅𝒙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/>
                          </a:rPr>
                          <m:t>𝝀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𝝀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𝝀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𝒅𝒙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𝝀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∴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𝑫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𝑿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𝑬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  <a:ea typeface="Cambria Math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  <a:ea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  <a:ea typeface="Cambria Math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  <a:ea typeface="Cambria Math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  <a:ea typeface="Cambria Math"/>
                                </a:rPr>
                                <m:t>𝝀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  <a:ea typeface="Cambria Math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1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65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指数分布的无记忆性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3340968"/>
              </a:xfrm>
            </p:spPr>
            <p:txBody>
              <a:bodyPr/>
              <a:lstStyle/>
              <a:p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𝝀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则对于任意</a:t>
                </a:r>
                <a:r>
                  <a:rPr lang="zh-CN" altLang="en-US" dirty="0"/>
                  <a:t>实数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𝒔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𝒕</m:t>
                    </m:r>
                    <m:r>
                      <a:rPr lang="en-US" altLang="zh-CN" b="1" i="1" smtClean="0">
                        <a:latin typeface="Cambria Math"/>
                      </a:rPr>
                      <m:t>&gt;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dirty="0" smtClean="0"/>
                  <a:t>有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𝑿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&gt;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𝒔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𝒕</m:t>
                          </m:r>
                        </m:e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𝑿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&gt;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𝒕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𝑿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&gt;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 smtClean="0"/>
                  <a:t>证：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&gt;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𝒔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𝒕</m:t>
                        </m:r>
                      </m:e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&gt;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𝒕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𝑿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&gt;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en-US" altLang="zh-CN" b="1" i="1" smtClean="0">
                            <a:latin typeface="Cambria Math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𝑿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&gt;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𝒕</m:t>
                            </m:r>
                          </m:e>
                        </m:d>
                      </m:den>
                    </m:f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𝑭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𝒔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𝒕</m:t>
                            </m:r>
                          </m:e>
                        </m:d>
                      </m:num>
                      <m:den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𝑭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𝒕</m:t>
                            </m:r>
                          </m:e>
                        </m:d>
                      </m:den>
                    </m:f>
                  </m:oMath>
                </a14:m>
                <a:endParaRPr lang="en-US" altLang="zh-CN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𝝀</m:t>
                              </m:r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𝒔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𝝀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𝒕</m:t>
                              </m:r>
                            </m:sup>
                          </m:sSup>
                        </m:den>
                      </m:f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𝝀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𝒔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r>
                        <a:rPr lang="en-US" altLang="zh-CN" b="1" i="1" smtClean="0">
                          <a:latin typeface="Cambria Math"/>
                        </a:rPr>
                        <m:t>𝑭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𝒔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𝑿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&gt;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3340968"/>
              </a:xfrm>
              <a:blipFill rotWithShape="1">
                <a:blip r:embed="rId2"/>
                <a:stretch>
                  <a:fillRect l="-1645" t="-29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71600" y="5085184"/>
            <a:ext cx="7344816" cy="46166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2060"/>
                </a:solidFill>
              </a:rPr>
              <a:t>指数分布是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唯一具有无记忆性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的连续型随机变量分布</a:t>
            </a:r>
            <a:endParaRPr lang="en-US" altLang="zh-CN" sz="2400" b="1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41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多</a:t>
            </a:r>
            <a:r>
              <a:rPr lang="zh-CN" altLang="en-US" dirty="0" smtClean="0"/>
              <a:t>个独立指数分布</a:t>
            </a:r>
            <a:r>
              <a:rPr lang="en-US" altLang="zh-CN" dirty="0" err="1" smtClean="0"/>
              <a:t>r.v</a:t>
            </a:r>
            <a:r>
              <a:rPr lang="en-US" altLang="zh-CN" dirty="0" smtClean="0"/>
              <a:t>.</a:t>
            </a:r>
            <a:r>
              <a:rPr lang="zh-CN" altLang="en-US" dirty="0" smtClean="0"/>
              <a:t>极小值分布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, </m:t>
                    </m:r>
                    <m:r>
                      <a:rPr lang="en-US" altLang="zh-CN" b="1" i="1" smtClean="0">
                        <a:latin typeface="Cambria Math"/>
                      </a:rPr>
                      <m:t>𝒊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𝟏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𝟐</m:t>
                    </m:r>
                    <m:r>
                      <a:rPr lang="en-US" altLang="zh-CN" b="1" i="1" smtClean="0">
                        <a:latin typeface="Cambria Math"/>
                      </a:rPr>
                      <m:t>,…,</m:t>
                    </m:r>
                    <m:r>
                      <a:rPr lang="en-US" altLang="zh-CN" b="1" i="1" smtClean="0">
                        <a:latin typeface="Cambria Math"/>
                      </a:rPr>
                      <m:t>𝒏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zh-CN" altLang="en-US" dirty="0" smtClean="0"/>
                  <a:t>且相互独立，令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𝒀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𝒊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𝒀</m:t>
                    </m:r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 smtClean="0"/>
                  <a:t>且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i="1">
                                    <a:latin typeface="Cambria Math"/>
                                  </a:rPr>
                                  <m:t>𝒊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</m:e>
                        </m:func>
                        <m:r>
                          <a:rPr lang="en-US" altLang="zh-CN" b="1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𝒊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证：只需证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𝒏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𝟐</m:t>
                    </m:r>
                  </m:oMath>
                </a14:m>
                <a:r>
                  <a:rPr lang="zh-CN" altLang="en-US" dirty="0" smtClean="0"/>
                  <a:t>的情况，一般性可由归纳法证明。当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𝒚</m:t>
                    </m:r>
                    <m:r>
                      <a:rPr lang="en-US" altLang="zh-CN" b="1" i="1" smtClean="0">
                        <a:latin typeface="Cambria Math"/>
                      </a:rPr>
                      <m:t>&gt;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dirty="0" smtClean="0"/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𝑭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𝒀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𝒚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𝟏</m:t>
                    </m:r>
                    <m:r>
                      <a:rPr lang="en-US" altLang="zh-CN" b="1" i="1" smtClean="0"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𝑭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𝒚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𝑭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𝟐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𝒚</m:t>
                            </m:r>
                          </m:e>
                        </m:d>
                      </m:e>
                    </m:d>
                  </m:oMath>
                </a14:m>
                <a:endParaRPr lang="en-US" altLang="zh-CN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𝒚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𝒚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1" i="1" smtClean="0">
                              <a:latin typeface="Cambria Math"/>
                            </a:rPr>
                            <m:t>𝒚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1421" t="-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010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多</a:t>
            </a:r>
            <a:r>
              <a:rPr lang="zh-CN" altLang="en-US" dirty="0" smtClean="0"/>
              <a:t>个独立指数分布</a:t>
            </a:r>
            <a:r>
              <a:rPr lang="en-US" altLang="zh-CN" dirty="0" err="1" smtClean="0"/>
              <a:t>r.v</a:t>
            </a:r>
            <a:r>
              <a:rPr lang="en-US" altLang="zh-CN" dirty="0" smtClean="0"/>
              <a:t>.</a:t>
            </a:r>
            <a:r>
              <a:rPr lang="zh-CN" altLang="en-US" dirty="0" smtClean="0"/>
              <a:t>极小值分布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16127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sz="2400" dirty="0" smtClean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altLang="zh-CN" sz="2400" b="1" i="1" smtClean="0">
                        <a:latin typeface="Cambria Math"/>
                      </a:rPr>
                      <m:t>∼</m:t>
                    </m:r>
                    <m:r>
                      <a:rPr lang="en-US" altLang="zh-CN" sz="2400" b="1" i="1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2400" b="1" i="1" smtClean="0">
                        <a:latin typeface="Cambria Math"/>
                      </a:rPr>
                      <m:t>, </m:t>
                    </m:r>
                    <m:r>
                      <a:rPr lang="en-US" altLang="zh-CN" sz="2400" b="1" i="1" smtClean="0">
                        <a:latin typeface="Cambria Math"/>
                      </a:rPr>
                      <m:t>𝒊</m:t>
                    </m:r>
                    <m:r>
                      <a:rPr lang="en-US" altLang="zh-CN" sz="2400" b="1" i="1" smtClean="0">
                        <a:latin typeface="Cambria Math"/>
                      </a:rPr>
                      <m:t>=</m:t>
                    </m:r>
                    <m:r>
                      <a:rPr lang="en-US" altLang="zh-CN" sz="2400" b="1" i="1" smtClean="0">
                        <a:latin typeface="Cambria Math"/>
                      </a:rPr>
                      <m:t>𝟏</m:t>
                    </m:r>
                    <m:r>
                      <a:rPr lang="en-US" altLang="zh-CN" sz="2400" b="1" i="1" smtClean="0">
                        <a:latin typeface="Cambria Math"/>
                      </a:rPr>
                      <m:t>,</m:t>
                    </m:r>
                    <m:r>
                      <a:rPr lang="en-US" altLang="zh-CN" sz="2400" b="1" i="1" smtClean="0">
                        <a:latin typeface="Cambria Math"/>
                      </a:rPr>
                      <m:t>𝟐</m:t>
                    </m:r>
                    <m:r>
                      <a:rPr lang="en-US" altLang="zh-CN" sz="2400" b="1" i="1" smtClean="0">
                        <a:latin typeface="Cambria Math"/>
                      </a:rPr>
                      <m:t>,…,</m:t>
                    </m:r>
                    <m:r>
                      <a:rPr lang="en-US" altLang="zh-CN" sz="2400" b="1" i="1" smtClean="0">
                        <a:latin typeface="Cambria Math"/>
                      </a:rPr>
                      <m:t>𝒏</m:t>
                    </m:r>
                    <m:r>
                      <a:rPr lang="en-US" altLang="zh-CN" sz="2400" b="1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zh-CN" altLang="en-US" sz="2400" dirty="0" smtClean="0"/>
                  <a:t>且相互独立，令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𝒀</m:t>
                      </m:r>
                      <m:r>
                        <a:rPr lang="en-US" altLang="zh-CN" sz="2400" b="1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𝒊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CN" sz="2400" dirty="0" smtClean="0"/>
              </a:p>
              <a:p>
                <a:pPr marL="0" indent="0">
                  <a:buNone/>
                </a:pPr>
                <a:r>
                  <a:rPr lang="zh-CN" altLang="en-US" sz="2400" dirty="0" smtClean="0"/>
                  <a:t>则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𝒀</m:t>
                    </m:r>
                    <m:r>
                      <a:rPr lang="en-US" altLang="zh-CN" sz="2400" b="1" i="1" smtClean="0">
                        <a:latin typeface="Cambria Math"/>
                      </a:rPr>
                      <m:t>∼</m:t>
                    </m:r>
                    <m:r>
                      <a:rPr lang="en-US" altLang="zh-CN" sz="2400" b="1" i="1" smtClean="0">
                        <a:latin typeface="Cambria Math"/>
                      </a:rPr>
                      <m:t>𝑬</m:t>
                    </m:r>
                    <m:r>
                      <a:rPr lang="en-US" altLang="zh-CN" sz="2400" b="1" i="1" smtClean="0">
                        <a:latin typeface="Cambria Math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b="1" i="1" smtClean="0">
                            <a:latin typeface="Cambria Math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2400" dirty="0" smtClean="0"/>
                  <a:t>且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𝒊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</m:e>
                        </m:func>
                        <m:r>
                          <a:rPr lang="en-US" altLang="zh-CN" sz="2400" b="1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zh-CN" sz="24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400" b="1" i="1" smtClean="0">
                                <a:latin typeface="Cambria Math"/>
                              </a:rPr>
                              <m:t>𝒊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altLang="zh-CN" sz="2400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1612776"/>
              </a:xfrm>
              <a:blipFill rotWithShape="1">
                <a:blip r:embed="rId2"/>
                <a:stretch>
                  <a:fillRect l="-1197" t="-4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595064" y="3284984"/>
                <a:ext cx="8153400" cy="2548880"/>
              </a:xfrm>
              <a:prstGeom prst="rect">
                <a:avLst/>
              </a:prstGeom>
            </p:spPr>
            <p:txBody>
              <a:bodyPr vert="horz">
                <a:normAutofit fontScale="55000" lnSpcReduction="20000"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kumimoji="0" sz="29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kumimoji="0" sz="2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kumimoji="0" sz="23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kumimoji="0"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kumimoji="0"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/>
                  <a:buNone/>
                </a:pPr>
                <a:r>
                  <a:rPr lang="zh-CN" altLang="en-US" sz="3800" dirty="0" smtClean="0"/>
                  <a:t>第二部分：令</a:t>
                </a:r>
                <a14:m>
                  <m:oMath xmlns:m="http://schemas.openxmlformats.org/officeDocument/2006/math">
                    <m:r>
                      <a:rPr lang="en-US" altLang="zh-CN" sz="3800" b="1" i="1" smtClean="0">
                        <a:latin typeface="Cambria Math"/>
                      </a:rPr>
                      <m:t>𝒑</m:t>
                    </m:r>
                    <m:d>
                      <m:dPr>
                        <m:ctrlP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8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8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3800" b="1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8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800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800" dirty="0" smtClean="0"/>
                  <a:t>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8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800" b="1" i="1" dirty="0" smtClean="0">
                                <a:latin typeface="Cambria Math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3800" b="1" i="1" dirty="0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3800" b="1" i="1" dirty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8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800" b="1" i="1" dirty="0" smtClean="0">
                                <a:latin typeface="Cambria Math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3800" b="1" i="1" dirty="0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3800" dirty="0" smtClean="0"/>
                  <a:t>的联合密度，由独立性知</a:t>
                </a:r>
                <a14:m>
                  <m:oMath xmlns:m="http://schemas.openxmlformats.org/officeDocument/2006/math">
                    <m:r>
                      <a:rPr lang="en-US" altLang="zh-CN" sz="3800" b="1" i="1" smtClean="0">
                        <a:latin typeface="Cambria Math"/>
                      </a:rPr>
                      <m:t>𝒑</m:t>
                    </m:r>
                    <m:d>
                      <m:dPr>
                        <m:ctrlP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8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8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3800" b="1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8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800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3800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800" b="1" i="1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38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800" b="1" i="1" smtClean="0"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en-US" altLang="zh-CN" sz="3800" b="1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3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800" b="1" i="1" smtClean="0"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38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8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8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sup>
                    </m:sSup>
                    <m:sSub>
                      <m:sSubPr>
                        <m:ctrlP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800" b="1" i="1" smtClean="0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altLang="zh-CN" sz="38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lang="en-US" altLang="zh-CN" sz="3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800" b="1" i="1" smtClean="0"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en-US" altLang="zh-CN" sz="3800" b="1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3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800" b="1" i="1" smtClean="0">
                                <a:latin typeface="Cambria Math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3800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3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8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800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sz="3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/>
                          <a:ea typeface="Cambria Math"/>
                        </a:rPr>
                        <m:t>∴</m:t>
                      </m:r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𝒀</m:t>
                          </m:r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smtClean="0">
                                  <a:latin typeface="Cambria Math"/>
                                  <a:ea typeface="Cambria Math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smtClean="0">
                                  <a:latin typeface="Cambria Math"/>
                                  <a:ea typeface="Cambria Math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smtClean="0">
                                  <a:latin typeface="Cambria Math"/>
                                  <a:ea typeface="Cambria Math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latin typeface="Cambria Math"/>
                                  <a:ea typeface="Cambria Math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3200" b="1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smtClean="0"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smtClean="0"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3200" b="1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CN" sz="3200" b="1" i="1" smtClean="0">
                                  <a:latin typeface="Cambria Math"/>
                                  <a:ea typeface="Cambria Math"/>
                                </a:rPr>
                                <m:t>𝒑</m:t>
                              </m:r>
                              <m:d>
                                <m:dPr>
                                  <m:ctrlPr>
                                    <a:rPr lang="en-US" altLang="zh-CN" sz="3200" b="1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b="1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 smtClean="0">
                                          <a:latin typeface="Cambria Math"/>
                                          <a:ea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smtClean="0">
                                          <a:latin typeface="Cambria Math"/>
                                          <a:ea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3200" b="1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 smtClean="0">
                                          <a:latin typeface="Cambria Math"/>
                                          <a:ea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smtClean="0">
                                          <a:latin typeface="Cambria Math"/>
                                          <a:ea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3200" b="1" i="1" smtClean="0">
                                  <a:latin typeface="Cambria Math"/>
                                  <a:ea typeface="Cambria Math"/>
                                </a:rPr>
                                <m:t>𝒅</m:t>
                              </m:r>
                              <m:sSub>
                                <m:sSubPr>
                                  <m:ctrlPr>
                                    <a:rPr lang="en-US" altLang="zh-CN" sz="3200" b="1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smtClean="0"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smtClean="0"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3200" b="1" i="1" smtClean="0">
                                  <a:latin typeface="Cambria Math"/>
                                  <a:ea typeface="Cambria Math"/>
                                </a:rPr>
                                <m:t>𝒅</m:t>
                              </m:r>
                              <m:sSub>
                                <m:sSubPr>
                                  <m:ctrlPr>
                                    <a:rPr lang="en-US" altLang="zh-CN" sz="3200" b="1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smtClean="0"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smtClean="0">
                                      <a:latin typeface="Cambria Math"/>
                                      <a:ea typeface="Cambria Math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3200" b="1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smtClean="0">
                                  <a:latin typeface="Cambria Math"/>
                                  <a:ea typeface="Cambria Math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3200" b="1" i="1" smtClean="0">
                                  <a:latin typeface="Cambria Math"/>
                                  <a:ea typeface="Cambria Math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3200" b="1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3200" b="1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smtClean="0">
                                      <a:latin typeface="Cambria Math"/>
                                      <a:ea typeface="Cambria Math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altLang="zh-CN" sz="3200" b="1" i="1" smtClean="0"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200" b="1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 smtClean="0"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b="1" i="1" smtClean="0"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altLang="zh-CN" sz="3200" b="1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zh-CN" sz="3200" b="1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 smtClean="0">
                                          <a:latin typeface="Cambria Math"/>
                                          <a:ea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smtClean="0">
                                          <a:latin typeface="Cambria Math"/>
                                          <a:ea typeface="Cambria Math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altLang="zh-CN" sz="3200" b="1" i="1" smtClean="0">
                                      <a:latin typeface="Cambria Math"/>
                                      <a:ea typeface="Cambria Math"/>
                                    </a:rPr>
                                    <m:t>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3200" b="1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 smtClean="0">
                                          <a:latin typeface="Cambria Math"/>
                                          <a:ea typeface="Cambria Math"/>
                                        </a:rPr>
                                        <m:t>𝝀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smtClean="0">
                                          <a:latin typeface="Cambria Math"/>
                                          <a:ea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zh-CN" sz="3200" b="1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smtClean="0">
                                          <a:latin typeface="Cambria Math"/>
                                          <a:ea typeface="Cambria Math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en-US" altLang="zh-CN" sz="3200" b="1" i="1" smtClean="0"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3200" b="1" i="1" smtClea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200" b="1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200" b="1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3200" b="1" i="1" smtClea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200" b="1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200" b="1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US" altLang="zh-CN" sz="3200" b="1" i="1" smtClean="0">
                                      <a:latin typeface="Cambria Math"/>
                                      <a:ea typeface="Cambria Math"/>
                                    </a:rPr>
                                    <m:t>𝒅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 smtClean="0">
                                          <a:latin typeface="Cambria Math"/>
                                          <a:ea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 smtClean="0">
                                          <a:latin typeface="Cambria Math"/>
                                          <a:ea typeface="Cambria Math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altLang="zh-CN" sz="3200" b="1" i="1" smtClean="0">
                              <a:latin typeface="Cambria Math"/>
                              <a:ea typeface="Cambria Math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smtClean="0"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3200" b="1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altLang="zh-CN" sz="3200" i="1">
                              <a:latin typeface="Cambria Math"/>
                              <a:ea typeface="Cambria Math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32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/>
                                  <a:ea typeface="Cambria Math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3200" i="1">
                                  <a:latin typeface="Cambria Math"/>
                                  <a:ea typeface="Cambria Math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32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/>
                                      <a:ea typeface="Cambria Math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3200" i="1">
                                  <a:latin typeface="Cambria Math"/>
                                  <a:ea typeface="Cambria Math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32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/>
                                      <a:ea typeface="Cambria Math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/>
                                      <a:ea typeface="Cambria Math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/>
                                      <a:ea typeface="Cambria Math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sz="3200" i="1">
                              <a:latin typeface="Cambria Math"/>
                              <a:ea typeface="Cambria Math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</m:sSub>
                        </m:e>
                      </m:nary>
                      <m:r>
                        <a:rPr lang="en-US" altLang="zh-CN" sz="320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/>
                                  <a:ea typeface="Cambria Math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/>
                                  <a:ea typeface="Cambria Math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/>
                                  <a:ea typeface="Cambria Math"/>
                                </a:rPr>
                                <m:t>𝝀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/>
                                  <a:ea typeface="Cambria Math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Font typeface="Wingdings"/>
                  <a:buNone/>
                </a:pPr>
                <a:endParaRPr lang="en-US" altLang="zh-CN" dirty="0" smtClean="0"/>
              </a:p>
              <a:p>
                <a:pPr marL="0" indent="0">
                  <a:buFont typeface="Wingdings"/>
                  <a:buNone/>
                </a:pPr>
                <a:endParaRPr lang="en-US" altLang="zh-CN" dirty="0" smtClean="0"/>
              </a:p>
              <a:p>
                <a:pPr marL="0" indent="0">
                  <a:buFont typeface="Wingdings"/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64" y="3284984"/>
                <a:ext cx="8153400" cy="2548880"/>
              </a:xfrm>
              <a:prstGeom prst="rect">
                <a:avLst/>
              </a:prstGeom>
              <a:blipFill rotWithShape="1">
                <a:blip r:embed="rId3"/>
                <a:stretch>
                  <a:fillRect l="-898" t="-3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8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正态分布</a:t>
            </a:r>
            <a:r>
              <a:rPr lang="en-US" altLang="zh-CN" dirty="0" smtClean="0"/>
              <a:t>(normal distribution)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设连续型随机变量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/>
                  <a:t>的概率密度</a:t>
                </a:r>
                <a:r>
                  <a:rPr lang="zh-CN" altLang="en-US" dirty="0" smtClean="0"/>
                  <a:t>为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</m:ra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den>
                      </m:f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 −∞&lt;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&lt;∞</m:t>
                      </m:r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其中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为常数，则称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dirty="0" smtClean="0"/>
                  <a:t>服从参数为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dirty="0" smtClean="0"/>
                  <a:t>的正态分布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也叫高斯分布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，记为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1645" t="-1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1547664" y="4221088"/>
            <a:ext cx="6192688" cy="2448272"/>
            <a:chOff x="942975" y="3428255"/>
            <a:chExt cx="7661275" cy="3313113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975" y="3428255"/>
              <a:ext cx="7661275" cy="3313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4140200" y="3500438"/>
              <a:ext cx="1079500" cy="360362"/>
            </a:xfrm>
            <a:prstGeom prst="rect">
              <a:avLst/>
            </a:prstGeom>
            <a:solidFill>
              <a:srgbClr val="C8C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n"/>
                <a:defRPr kumimoji="1" sz="24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/>
                <a:t>p(x)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12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正态分布概率密度的几何特征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28672" y="4509120"/>
                <a:ext cx="6191600" cy="2016224"/>
              </a:xfrm>
            </p:spPr>
            <p:txBody>
              <a:bodyPr/>
              <a:lstStyle/>
              <a:p>
                <a:r>
                  <a:rPr lang="zh-CN" altLang="en-US" dirty="0" smtClean="0"/>
                  <a:t>曲线关于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zh-CN" altLang="en-US" dirty="0" smtClean="0"/>
                  <a:t>对称，先增后减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zh-CN" altLang="en-US" dirty="0" smtClean="0"/>
                  <a:t>时，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取得最大值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</m:ra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→±∞</m:t>
                    </m:r>
                  </m:oMath>
                </a14:m>
                <a:r>
                  <a:rPr lang="zh-CN" altLang="en-US" dirty="0" smtClean="0"/>
                  <a:t>时，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28672" y="4509120"/>
                <a:ext cx="6191600" cy="2016224"/>
              </a:xfrm>
              <a:blipFill rotWithShape="0">
                <a:blip r:embed="rId2"/>
                <a:stretch>
                  <a:fillRect l="-591" t="-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2483768" y="1700808"/>
            <a:ext cx="4392488" cy="2736304"/>
            <a:chOff x="914400" y="836613"/>
            <a:chExt cx="7689850" cy="3168650"/>
          </a:xfrm>
        </p:grpSpPr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836613"/>
              <a:ext cx="7689850" cy="316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3203575" y="908050"/>
              <a:ext cx="1079500" cy="360363"/>
            </a:xfrm>
            <a:prstGeom prst="rect">
              <a:avLst/>
            </a:prstGeom>
            <a:solidFill>
              <a:srgbClr val="C8C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n"/>
                <a:defRPr kumimoji="1" sz="24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/>
                <a:t>p(x)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33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连续型</a:t>
            </a:r>
            <a:r>
              <a:rPr lang="en-US" altLang="zh-CN" dirty="0" err="1" smtClean="0"/>
              <a:t>r.v</a:t>
            </a:r>
            <a:r>
              <a:rPr lang="en-US" altLang="zh-CN" dirty="0" smtClean="0"/>
              <a:t>.</a:t>
            </a:r>
            <a:r>
              <a:rPr lang="zh-CN" altLang="en-US" dirty="0" smtClean="0"/>
              <a:t>的期望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233285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dirty="0" smtClean="0"/>
                  <a:t>是连续型随机变量，密度函数为</a:t>
                </a:r>
                <a:endParaRPr lang="en-US" altLang="zh-CN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其它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 smtClean="0"/>
                  <a:t>上取分点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&lt;⋯&lt;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zh-CN" dirty="0" smtClean="0"/>
                  <a:t>,</a:t>
                </a:r>
              </a:p>
              <a:p>
                <a:pPr marL="0" indent="0">
                  <a:buNone/>
                </a:pPr>
                <a:r>
                  <a:rPr lang="zh-CN" altLang="en-US" dirty="0" smtClean="0"/>
                  <a:t>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dirty="0" smtClean="0"/>
                  <a:t>落在区间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的概率是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2332856"/>
              </a:xfrm>
              <a:blipFill rotWithShape="0">
                <a:blip r:embed="rId2"/>
                <a:stretch>
                  <a:fillRect l="-1421" t="-3927" b="-6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933056"/>
            <a:ext cx="4144318" cy="11931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2"/>
              <p:cNvSpPr txBox="1">
                <a:spLocks/>
              </p:cNvSpPr>
              <p:nvPr/>
            </p:nvSpPr>
            <p:spPr>
              <a:xfrm>
                <a:off x="539552" y="5056584"/>
                <a:ext cx="8153400" cy="604664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kumimoji="0" sz="29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kumimoji="0" sz="2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kumimoji="0" sz="23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kumimoji="0"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kumimoji="0"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800" dirty="0" smtClean="0"/>
                  <a:t>则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2800" dirty="0" smtClean="0"/>
                  <a:t>可以近似为离散型</a:t>
                </a:r>
                <a:r>
                  <a:rPr lang="en-US" altLang="zh-CN" sz="2800" dirty="0" err="1" smtClean="0"/>
                  <a:t>r.v</a:t>
                </a:r>
                <a:r>
                  <a:rPr lang="en-US" altLang="zh-CN" sz="2800" dirty="0" smtClean="0"/>
                  <a:t>.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056584"/>
                <a:ext cx="8153400" cy="604664"/>
              </a:xfrm>
              <a:prstGeom prst="rect">
                <a:avLst/>
              </a:prstGeom>
              <a:blipFill rotWithShape="0">
                <a:blip r:embed="rId4"/>
                <a:stretch>
                  <a:fillRect l="-1571" t="-15000" b="-1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Group 12"/>
          <p:cNvGraphicFramePr>
            <a:graphicFrameLocks noGrp="1"/>
          </p:cNvGraphicFramePr>
          <p:nvPr>
            <p:extLst/>
          </p:nvPr>
        </p:nvGraphicFramePr>
        <p:xfrm>
          <a:off x="611188" y="5589240"/>
          <a:ext cx="4537075" cy="1036638"/>
        </p:xfrm>
        <a:graphic>
          <a:graphicData uri="http://schemas.openxmlformats.org/drawingml/2006/table">
            <a:tbl>
              <a:tblPr/>
              <a:tblGrid>
                <a:gridCol w="908050"/>
                <a:gridCol w="908050"/>
                <a:gridCol w="904875"/>
                <a:gridCol w="908050"/>
                <a:gridCol w="908050"/>
              </a:tblGrid>
              <a:tr h="5183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B0A09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B0A09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1" lang="en-US" altLang="zh-CN" sz="2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B0A09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0B0A09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B0A09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1" lang="en-US" altLang="zh-CN" sz="2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B0A09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</a:t>
                      </a:r>
                      <a:endParaRPr kumimoji="1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B0A09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B0A09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B0A09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x</a:t>
                      </a:r>
                      <a:r>
                        <a:rPr kumimoji="1" lang="en-US" altLang="zh-CN" sz="2800" b="1" i="1" u="none" strike="noStrike" cap="none" normalizeH="0" baseline="-25000" smtClean="0">
                          <a:ln>
                            <a:noFill/>
                          </a:ln>
                          <a:solidFill>
                            <a:srgbClr val="0B0A09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n</a:t>
                      </a:r>
                      <a:endParaRPr kumimoji="1" lang="en-US" altLang="zh-CN" sz="2800" b="1" i="1" u="none" strike="noStrike" cap="none" normalizeH="0" baseline="0" smtClean="0">
                        <a:ln>
                          <a:noFill/>
                        </a:ln>
                        <a:solidFill>
                          <a:srgbClr val="0B0A09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3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B0A09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p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B0A09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p</a:t>
                      </a:r>
                      <a:r>
                        <a:rPr kumimoji="1" lang="en-US" altLang="zh-CN" sz="28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B0A09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1</a:t>
                      </a:r>
                      <a:endParaRPr kumimoji="1" lang="en-US" altLang="zh-CN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0B0A09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B0A09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p</a:t>
                      </a:r>
                      <a:r>
                        <a:rPr kumimoji="1" lang="en-US" altLang="zh-CN" sz="2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B0A09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</a:t>
                      </a:r>
                      <a:endParaRPr kumimoji="1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B0A09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B0A09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…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B0A09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p</a:t>
                      </a:r>
                      <a:r>
                        <a:rPr kumimoji="1" lang="en-US" altLang="zh-CN" sz="2800" b="1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rgbClr val="0B0A09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n</a:t>
                      </a:r>
                      <a:endParaRPr kumimoji="1" lang="en-US" altLang="zh-CN" sz="28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B0A09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5762822" y="3789064"/>
            <a:ext cx="3201666" cy="2808288"/>
            <a:chOff x="5701034" y="3789064"/>
            <a:chExt cx="3201666" cy="2808288"/>
          </a:xfrm>
        </p:grpSpPr>
        <p:pic>
          <p:nvPicPr>
            <p:cNvPr id="9" name="Picture 9" descr="ZHEN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1034" y="3789064"/>
              <a:ext cx="3119438" cy="2511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10"/>
            <p:cNvSpPr>
              <a:spLocks noChangeArrowheads="1"/>
            </p:cNvSpPr>
            <p:nvPr/>
          </p:nvSpPr>
          <p:spPr bwMode="auto">
            <a:xfrm>
              <a:off x="6886575" y="6165552"/>
              <a:ext cx="2016125" cy="431800"/>
            </a:xfrm>
            <a:prstGeom prst="wedgeRectCallout">
              <a:avLst>
                <a:gd name="adj1" fmla="val -49449"/>
                <a:gd name="adj2" fmla="val -12206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solidFill>
                    <a:srgbClr val="2A2622"/>
                  </a:solidFill>
                </a:rPr>
                <a:t>小区间（</a:t>
              </a:r>
              <a:r>
                <a:rPr lang="en-US" altLang="zh-CN" sz="2000" i="1" dirty="0">
                  <a:solidFill>
                    <a:srgbClr val="2A2622"/>
                  </a:solidFill>
                </a:rPr>
                <a:t>x</a:t>
              </a:r>
              <a:r>
                <a:rPr lang="en-US" altLang="zh-CN" sz="2000" i="1" baseline="-25000" dirty="0">
                  <a:solidFill>
                    <a:srgbClr val="2A2622"/>
                  </a:solidFill>
                </a:rPr>
                <a:t>i-</a:t>
              </a:r>
              <a:r>
                <a:rPr lang="en-US" altLang="zh-CN" sz="2000" baseline="-25000" dirty="0">
                  <a:solidFill>
                    <a:srgbClr val="2A2622"/>
                  </a:solidFill>
                </a:rPr>
                <a:t>1</a:t>
              </a:r>
              <a:r>
                <a:rPr lang="en-US" altLang="zh-CN" sz="2000" i="1" baseline="-25000" dirty="0">
                  <a:solidFill>
                    <a:srgbClr val="2A2622"/>
                  </a:solidFill>
                </a:rPr>
                <a:t> </a:t>
              </a:r>
              <a:r>
                <a:rPr lang="en-US" altLang="zh-CN" sz="2000" dirty="0">
                  <a:solidFill>
                    <a:srgbClr val="2A2622"/>
                  </a:solidFill>
                </a:rPr>
                <a:t>, </a:t>
              </a:r>
              <a:r>
                <a:rPr lang="en-US" altLang="zh-CN" sz="2000" i="1" dirty="0">
                  <a:solidFill>
                    <a:srgbClr val="2A2622"/>
                  </a:solidFill>
                </a:rPr>
                <a:t>x</a:t>
              </a:r>
              <a:r>
                <a:rPr lang="en-US" altLang="zh-CN" sz="2000" i="1" baseline="-25000" dirty="0">
                  <a:solidFill>
                    <a:srgbClr val="2A2622"/>
                  </a:solidFill>
                </a:rPr>
                <a:t>i </a:t>
              </a:r>
              <a:r>
                <a:rPr lang="en-US" altLang="zh-CN" sz="2000" dirty="0">
                  <a:solidFill>
                    <a:srgbClr val="2A2622"/>
                  </a:solidFill>
                </a:rPr>
                <a:t>)</a:t>
              </a:r>
              <a:endParaRPr lang="zh-CN" altLang="en-US" sz="2800" dirty="0">
                <a:solidFill>
                  <a:srgbClr val="2A262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067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正态分布概率密度的几何特征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27584" y="4365104"/>
                <a:ext cx="7776864" cy="201622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zh-CN" altLang="en-US" dirty="0" smtClean="0"/>
                  <a:t>曲线在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dirty="0" smtClean="0"/>
                  <a:t>处有拐点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当固定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改变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zh-CN" altLang="en-US" dirty="0" smtClean="0"/>
                  <a:t>大小时，图形的形状不变，只是沿着横轴作平移变换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当固定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改变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dirty="0" smtClean="0"/>
                  <a:t>大小时，图形对称轴不变，但形状在改变；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dirty="0" smtClean="0"/>
                  <a:t>越小，图形越高越陡，反之图形越低越缓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27584" y="4365104"/>
                <a:ext cx="7776864" cy="2016224"/>
              </a:xfrm>
              <a:blipFill rotWithShape="0">
                <a:blip r:embed="rId2"/>
                <a:stretch>
                  <a:fillRect l="-235" t="-3625" r="-1020" b="-6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266700" y="1628800"/>
            <a:ext cx="3945260" cy="2483237"/>
            <a:chOff x="914400" y="836613"/>
            <a:chExt cx="7689850" cy="3168650"/>
          </a:xfrm>
        </p:grpSpPr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836613"/>
              <a:ext cx="7689850" cy="316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3203575" y="908050"/>
              <a:ext cx="1079500" cy="360363"/>
            </a:xfrm>
            <a:prstGeom prst="rect">
              <a:avLst/>
            </a:prstGeom>
            <a:solidFill>
              <a:srgbClr val="C8C8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n"/>
                <a:defRPr kumimoji="1" sz="32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anose="05000000000000000000" pitchFamily="2" charset="2"/>
                <a:buChar char="n"/>
                <a:defRPr kumimoji="1" sz="28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anose="05000000000000000000" pitchFamily="2" charset="2"/>
                <a:buChar char="n"/>
                <a:defRPr kumimoji="1" sz="24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/>
                <a:t>p(x)</a:t>
              </a:r>
            </a:p>
          </p:txBody>
        </p:sp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87" y="1628800"/>
            <a:ext cx="4296361" cy="2434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903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正态分布的分布函数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𝑭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 smtClean="0">
                            <a:latin typeface="Cambria Math"/>
                          </a:rPr>
                          <m:t>−∞</m:t>
                        </m:r>
                      </m:sub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sup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𝒑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/>
                          </a:rPr>
                          <m:t>𝒅𝒕</m:t>
                        </m:r>
                      </m:e>
                    </m:nary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𝝅</m:t>
                            </m:r>
                          </m:e>
                        </m:rad>
                        <m:r>
                          <a:rPr lang="en-US" altLang="zh-CN" b="1" i="1" smtClean="0">
                            <a:latin typeface="Cambria Math"/>
                          </a:rPr>
                          <m:t>𝝈</m:t>
                        </m:r>
                      </m:den>
                    </m:f>
                    <m:nary>
                      <m:nary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 smtClean="0">
                            <a:latin typeface="Cambria Math"/>
                          </a:rPr>
                          <m:t>−∞</m:t>
                        </m:r>
                      </m:sub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sup>
                      <m:e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𝒕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𝟐</m:t>
                                </m:r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𝝈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  <m:r>
                          <a:rPr lang="en-US" altLang="zh-CN" b="1" i="1" smtClean="0">
                            <a:latin typeface="Cambria Math"/>
                          </a:rPr>
                          <m:t>𝒅𝒕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7561336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300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正态分布</a:t>
            </a:r>
            <a:r>
              <a:rPr lang="en-US" altLang="zh-CN" dirty="0" err="1" smtClean="0"/>
              <a:t>r.v</a:t>
            </a:r>
            <a:r>
              <a:rPr lang="en-US" altLang="zh-CN" dirty="0" smtClean="0"/>
              <a:t>.</a:t>
            </a:r>
            <a:r>
              <a:rPr lang="zh-CN" altLang="en-US" dirty="0" smtClean="0"/>
              <a:t>的数字特征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𝑵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𝝁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𝝈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𝝁</m:t>
                    </m:r>
                    <m:r>
                      <a:rPr lang="en-US" altLang="zh-CN" b="1" i="1" smtClean="0">
                        <a:latin typeface="Cambria Math"/>
                      </a:rPr>
                      <m:t>, </m:t>
                    </m:r>
                    <m:r>
                      <a:rPr lang="en-US" altLang="zh-CN" b="1" i="1" smtClean="0"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𝝈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证：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1645" t="-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76872"/>
            <a:ext cx="5800349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77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正态分布</a:t>
            </a:r>
            <a:r>
              <a:rPr lang="en-US" altLang="zh-CN" dirty="0" err="1" smtClean="0"/>
              <a:t>r.v</a:t>
            </a:r>
            <a:r>
              <a:rPr lang="en-US" altLang="zh-CN" dirty="0" smtClean="0"/>
              <a:t>.</a:t>
            </a:r>
            <a:r>
              <a:rPr lang="zh-CN" altLang="en-US" dirty="0" smtClean="0"/>
              <a:t>的数字特征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748680"/>
              </a:xfrm>
            </p:spPr>
            <p:txBody>
              <a:bodyPr/>
              <a:lstStyle/>
              <a:p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𝑵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𝝁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𝝈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𝝁</m:t>
                    </m:r>
                    <m:r>
                      <a:rPr lang="en-US" altLang="zh-CN" b="1" i="1" smtClean="0">
                        <a:latin typeface="Cambria Math"/>
                      </a:rPr>
                      <m:t>, </m:t>
                    </m:r>
                    <m:r>
                      <a:rPr lang="en-US" altLang="zh-CN" b="1" i="1" smtClean="0"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𝝈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748680"/>
              </a:xfrm>
              <a:blipFill rotWithShape="1">
                <a:blip r:embed="rId2"/>
                <a:stretch>
                  <a:fillRect l="-449" t="-2459" b="-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64904"/>
            <a:ext cx="6408712" cy="3241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74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正态分布应用背景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正态分布时最常见最重要的一种分布，例如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测量误差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人的身高、体重等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正常情况下生产的产品尺寸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高斯白噪声</a:t>
            </a:r>
            <a:endParaRPr lang="en-US" altLang="zh-CN" dirty="0"/>
          </a:p>
          <a:p>
            <a:r>
              <a:rPr lang="zh-CN" altLang="en-US" dirty="0" smtClean="0"/>
              <a:t>一般而言，如果一个量是由许多微小的独立随机因素影响的结果，那么可以认为这个量具有正态分布</a:t>
            </a:r>
            <a:r>
              <a:rPr lang="en-US" altLang="zh-CN" dirty="0" smtClean="0"/>
              <a:t>(</a:t>
            </a:r>
            <a:r>
              <a:rPr lang="zh-CN" altLang="en-US" dirty="0" smtClean="0"/>
              <a:t>中心极限定理</a:t>
            </a:r>
            <a:r>
              <a:rPr lang="en-US" altLang="zh-CN" dirty="0" smtClean="0"/>
              <a:t>).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462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正态分布下的概率计算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816"/>
            <a:ext cx="7276297" cy="260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487488" y="4581525"/>
            <a:ext cx="5662612" cy="547688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8000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n"/>
              <a:defRPr kumimoji="1" sz="32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itchFamily="2" charset="2"/>
              <a:buChar char="n"/>
              <a:defRPr kumimoji="1" sz="28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itchFamily="2" charset="2"/>
              <a:buChar char="n"/>
              <a:defRPr kumimoji="1" sz="24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CC00CC"/>
                </a:solidFill>
                <a:ea typeface="黑体" pitchFamily="2" charset="-122"/>
                <a:cs typeface="Arial Unicode MS" pitchFamily="34" charset="-122"/>
              </a:rPr>
              <a:t>方法</a:t>
            </a:r>
            <a:r>
              <a:rPr kumimoji="0" lang="en-US" altLang="zh-CN" sz="2800" dirty="0">
                <a:solidFill>
                  <a:srgbClr val="CC00CC"/>
                </a:solidFill>
                <a:ea typeface="黑体" pitchFamily="2" charset="-122"/>
                <a:cs typeface="Arial Unicode MS" pitchFamily="34" charset="-122"/>
              </a:rPr>
              <a:t>:</a:t>
            </a:r>
            <a:r>
              <a:rPr kumimoji="0" lang="zh-CN" altLang="en-US" sz="2800" dirty="0">
                <a:solidFill>
                  <a:srgbClr val="CC00CC"/>
                </a:solidFill>
                <a:ea typeface="黑体" pitchFamily="2" charset="-122"/>
                <a:cs typeface="Arial Unicode MS" pitchFamily="34" charset="-122"/>
              </a:rPr>
              <a:t>转化为标准正态分布查表计算</a:t>
            </a:r>
          </a:p>
        </p:txBody>
      </p:sp>
    </p:spTree>
    <p:extLst>
      <p:ext uri="{BB962C8B-B14F-4D97-AF65-F5344CB8AC3E}">
        <p14:creationId xmlns:p14="http://schemas.microsoft.com/office/powerpoint/2010/main" val="180030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标准正态分布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正态分布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𝑵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𝝁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𝝈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 smtClean="0"/>
                  <a:t>中，当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𝝁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  <m:r>
                      <a:rPr lang="en-US" altLang="zh-CN" b="1" i="1" smtClean="0">
                        <a:latin typeface="Cambria Math"/>
                      </a:rPr>
                      <m:t>, </m:t>
                    </m:r>
                    <m:r>
                      <a:rPr lang="en-US" altLang="zh-CN" b="1" i="1" smtClean="0">
                        <a:latin typeface="Cambria Math"/>
                      </a:rPr>
                      <m:t>𝝈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𝟏</m:t>
                    </m:r>
                  </m:oMath>
                </a14:m>
                <a:r>
                  <a:rPr lang="zh-CN" altLang="en-US" dirty="0" smtClean="0"/>
                  <a:t>时，称为标准正态分布，记为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𝑵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𝟏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标准正态分布的密度函数记为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𝝋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𝒙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𝝋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𝝅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,  −∞&lt;</m:t>
                      </m:r>
                      <m:r>
                        <a:rPr lang="en-US" altLang="zh-CN" b="1" i="1" smtClean="0">
                          <a:latin typeface="Cambria Math"/>
                        </a:rPr>
                        <m:t>𝒙</m:t>
                      </m:r>
                      <m:r>
                        <a:rPr lang="en-US" altLang="zh-CN" b="1" i="1" smtClean="0">
                          <a:latin typeface="Cambria Math"/>
                        </a:rPr>
                        <m:t>&lt;∞</m:t>
                      </m:r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标准正态分布的分布函数记为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𝜱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𝒙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𝜱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𝝅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𝒕</m:t>
                                      </m:r>
                                    </m:e>
                                    <m:sup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altLang="zh-CN" i="1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1645" t="-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700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标准正态分布的图形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27</a:t>
            </a:fld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547664" y="1772816"/>
            <a:ext cx="6336704" cy="4464496"/>
            <a:chOff x="914400" y="765175"/>
            <a:chExt cx="7704138" cy="5976938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765175"/>
              <a:ext cx="7704138" cy="302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3832225"/>
              <a:ext cx="7704138" cy="290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955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标准正态分布表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𝜱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 smtClean="0">
                            <a:latin typeface="Cambria Math"/>
                          </a:rPr>
                          <m:t>−∞</m:t>
                        </m:r>
                      </m:sub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sup>
                      <m:e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𝟐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𝝅</m:t>
                                </m:r>
                              </m:e>
                            </m:rad>
                          </m:den>
                        </m:f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  <m:r>
                          <a:rPr lang="en-US" altLang="zh-CN" b="1" i="1" smtClean="0">
                            <a:latin typeface="Cambria Math"/>
                          </a:rPr>
                          <m:t>𝒅𝒕</m:t>
                        </m:r>
                      </m:e>
                    </m:nary>
                  </m:oMath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5223514" y="1556792"/>
            <a:ext cx="3614738" cy="1927324"/>
            <a:chOff x="3995738" y="836613"/>
            <a:chExt cx="4622800" cy="2503487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836613"/>
              <a:ext cx="4622800" cy="2447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5003800" y="1557338"/>
              <a:ext cx="1439863" cy="1492250"/>
              <a:chOff x="3152" y="981"/>
              <a:chExt cx="907" cy="940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V="1">
                <a:off x="4059" y="1132"/>
                <a:ext cx="0" cy="771"/>
              </a:xfrm>
              <a:prstGeom prst="line">
                <a:avLst/>
              </a:prstGeom>
              <a:noFill/>
              <a:ln w="28575">
                <a:solidFill>
                  <a:srgbClr val="FC211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1" name="Group 8"/>
              <p:cNvGrpSpPr>
                <a:grpSpLocks/>
              </p:cNvGrpSpPr>
              <p:nvPr/>
            </p:nvGrpSpPr>
            <p:grpSpPr bwMode="auto">
              <a:xfrm>
                <a:off x="3152" y="981"/>
                <a:ext cx="907" cy="940"/>
                <a:chOff x="3152" y="981"/>
                <a:chExt cx="907" cy="940"/>
              </a:xfrm>
            </p:grpSpPr>
            <p:sp>
              <p:nvSpPr>
                <p:cNvPr id="12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3651" y="981"/>
                  <a:ext cx="318" cy="226"/>
                </a:xfrm>
                <a:prstGeom prst="line">
                  <a:avLst/>
                </a:prstGeom>
                <a:noFill/>
                <a:ln w="19050">
                  <a:solidFill>
                    <a:srgbClr val="FC211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3560" y="1077"/>
                  <a:ext cx="454" cy="363"/>
                </a:xfrm>
                <a:prstGeom prst="line">
                  <a:avLst/>
                </a:prstGeom>
                <a:noFill/>
                <a:ln w="19050">
                  <a:solidFill>
                    <a:srgbClr val="FC211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3379" y="1371"/>
                  <a:ext cx="680" cy="544"/>
                </a:xfrm>
                <a:prstGeom prst="line">
                  <a:avLst/>
                </a:prstGeom>
                <a:noFill/>
                <a:ln w="19050">
                  <a:solidFill>
                    <a:srgbClr val="FC211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3606" y="1558"/>
                  <a:ext cx="453" cy="363"/>
                </a:xfrm>
                <a:prstGeom prst="line">
                  <a:avLst/>
                </a:prstGeom>
                <a:noFill/>
                <a:ln w="19050">
                  <a:solidFill>
                    <a:srgbClr val="FC211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3152" y="1225"/>
                  <a:ext cx="907" cy="681"/>
                </a:xfrm>
                <a:prstGeom prst="line">
                  <a:avLst/>
                </a:prstGeom>
                <a:noFill/>
                <a:ln w="19050">
                  <a:solidFill>
                    <a:srgbClr val="FC211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3833" y="1724"/>
                  <a:ext cx="226" cy="182"/>
                </a:xfrm>
                <a:prstGeom prst="line">
                  <a:avLst/>
                </a:prstGeom>
                <a:noFill/>
                <a:ln w="19050">
                  <a:solidFill>
                    <a:srgbClr val="FC211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9" name="Text Box 15"/>
            <p:cNvSpPr txBox="1">
              <a:spLocks noChangeArrowheads="1"/>
            </p:cNvSpPr>
            <p:nvPr/>
          </p:nvSpPr>
          <p:spPr bwMode="auto">
            <a:xfrm>
              <a:off x="6276975" y="2943225"/>
              <a:ext cx="311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itchFamily="2" charset="2"/>
                <a:buChar char="n"/>
                <a:defRPr kumimoji="1" sz="28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itchFamily="2" charset="2"/>
                <a:buChar char="n"/>
                <a:defRPr kumimoji="1" sz="24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13110F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FC2110"/>
                  </a:solidFill>
                </a:rPr>
                <a:t>x</a:t>
              </a:r>
            </a:p>
          </p:txBody>
        </p:sp>
      </p:grpSp>
      <p:graphicFrame>
        <p:nvGraphicFramePr>
          <p:cNvPr id="18" name="Group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017872"/>
              </p:ext>
            </p:extLst>
          </p:nvPr>
        </p:nvGraphicFramePr>
        <p:xfrm>
          <a:off x="899592" y="3560400"/>
          <a:ext cx="7200156" cy="3108960"/>
        </p:xfrm>
        <a:graphic>
          <a:graphicData uri="http://schemas.openxmlformats.org/drawingml/2006/table">
            <a:tbl>
              <a:tblPr/>
              <a:tblGrid>
                <a:gridCol w="1200026"/>
                <a:gridCol w="1200026"/>
                <a:gridCol w="1200026"/>
                <a:gridCol w="1200026"/>
                <a:gridCol w="1200026"/>
                <a:gridCol w="1200026"/>
              </a:tblGrid>
              <a:tr h="456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......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80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0.5000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0.5040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0.5080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......</a:t>
                      </a:r>
                      <a:endParaRPr kumimoji="1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2A262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0.5359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6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0.5398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0.5438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0.5478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......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0.5753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6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......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2A262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2A262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2A262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2A262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2A262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80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2.9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0.9981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0.9982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0.9982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......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0.9986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6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A2622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3.0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2A262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2A262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2A262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2A262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A2622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10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𝚽</m:t>
                    </m:r>
                    <m:r>
                      <a:rPr lang="en-US" altLang="zh-CN" b="1" i="0" smtClean="0">
                        <a:latin typeface="Cambria Math"/>
                      </a:rPr>
                      <m:t>(</m:t>
                    </m:r>
                    <m:r>
                      <a:rPr lang="en-US" altLang="zh-CN" b="1" i="0" smtClean="0">
                        <a:latin typeface="Cambria Math"/>
                      </a:rPr>
                      <m:t>𝐱</m:t>
                    </m:r>
                    <m:r>
                      <a:rPr lang="en-US" altLang="zh-CN" b="1" i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性质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b="-19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60466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/>
                        </a:rPr>
                        <m:t>𝚽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en-US" altLang="zh-CN" b="1" i="0" smtClean="0">
                          <a:latin typeface="Cambria Math"/>
                        </a:rPr>
                        <m:t>=</m:t>
                      </m:r>
                      <m:r>
                        <a:rPr lang="en-US" altLang="zh-CN" b="1" i="0" smtClean="0">
                          <a:latin typeface="Cambria Math"/>
                        </a:rPr>
                        <m:t>𝟏</m:t>
                      </m:r>
                      <m:r>
                        <a:rPr lang="en-US" altLang="zh-CN" b="1" i="0" smtClean="0">
                          <a:latin typeface="Cambria Math"/>
                        </a:rPr>
                        <m:t>−</m:t>
                      </m:r>
                      <m:r>
                        <a:rPr lang="en-US" altLang="zh-CN" b="1" i="0" smtClean="0">
                          <a:latin typeface="Cambria Math"/>
                        </a:rPr>
                        <m:t>𝚽</m:t>
                      </m:r>
                      <m:r>
                        <a:rPr lang="en-US" altLang="zh-CN" b="1" i="0" smtClean="0">
                          <a:latin typeface="Cambria Math"/>
                        </a:rPr>
                        <m:t>(</m:t>
                      </m:r>
                      <m:r>
                        <a:rPr lang="en-US" altLang="zh-CN" b="1" i="0" smtClean="0">
                          <a:latin typeface="Cambria Math"/>
                        </a:rPr>
                        <m:t>𝐱</m:t>
                      </m:r>
                      <m:r>
                        <a:rPr lang="en-US" altLang="zh-CN" b="1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604664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6872"/>
            <a:ext cx="5858607" cy="150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1979712" y="3861048"/>
            <a:ext cx="5545038" cy="2739207"/>
            <a:chOff x="1187450" y="3113088"/>
            <a:chExt cx="6337300" cy="3559175"/>
          </a:xfrm>
        </p:grpSpPr>
        <p:pic>
          <p:nvPicPr>
            <p:cNvPr id="8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350" y="3113088"/>
              <a:ext cx="6048375" cy="290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9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19155373"/>
                </p:ext>
              </p:extLst>
            </p:nvPr>
          </p:nvGraphicFramePr>
          <p:xfrm>
            <a:off x="1187450" y="6092825"/>
            <a:ext cx="6337300" cy="579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57" name="Equation" r:id="rId7" imgW="2197100" imgH="215900" progId="Equation.DSMT4">
                    <p:embed/>
                  </p:oleObj>
                </mc:Choice>
                <mc:Fallback>
                  <p:oleObj name="Equation" r:id="rId7" imgW="2197100" imgH="2159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7450" y="6092825"/>
                          <a:ext cx="6337300" cy="579438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DE32D6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6332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连续型</a:t>
            </a:r>
            <a:r>
              <a:rPr lang="en-US" altLang="zh-CN" dirty="0" err="1"/>
              <a:t>r.v</a:t>
            </a:r>
            <a:r>
              <a:rPr lang="en-US" altLang="zh-CN" dirty="0"/>
              <a:t>.</a:t>
            </a:r>
            <a:r>
              <a:rPr lang="zh-CN" altLang="en-US" dirty="0"/>
              <a:t>的</a:t>
            </a:r>
            <a:r>
              <a:rPr lang="zh-CN" altLang="en-US" dirty="0" smtClean="0"/>
              <a:t>期望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按离散型，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dirty="0" smtClean="0"/>
                  <a:t>的数学期望近似为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𝚫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令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dirty="0" smtClean="0"/>
                  <a:t>，上式为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sup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𝒙𝒑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推广到密度函数的一般情况，得到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𝒙𝒑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𝒅𝒙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1645" t="-1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387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已知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𝑵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𝟎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求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𝑷</m:t>
                    </m:r>
                    <m:r>
                      <a:rPr lang="en-US" altLang="zh-CN" b="1" i="1" dirty="0" smtClean="0">
                        <a:latin typeface="Cambria Math"/>
                      </a:rPr>
                      <m:t>(−</m:t>
                    </m:r>
                    <m:r>
                      <a:rPr lang="en-US" altLang="zh-CN" b="1" i="1" dirty="0" smtClean="0">
                        <a:latin typeface="Cambria Math"/>
                      </a:rPr>
                      <m:t>𝟏</m:t>
                    </m:r>
                    <m:r>
                      <a:rPr lang="en-US" altLang="zh-CN" b="1" i="1" dirty="0" smtClean="0">
                        <a:latin typeface="Cambria Math"/>
                      </a:rPr>
                      <m:t>.</m:t>
                    </m:r>
                    <m:r>
                      <a:rPr lang="en-US" altLang="zh-CN" b="1" i="1" dirty="0" smtClean="0">
                        <a:latin typeface="Cambria Math"/>
                      </a:rPr>
                      <m:t>𝟐𝟓</m:t>
                    </m:r>
                    <m:r>
                      <a:rPr lang="en-US" altLang="zh-CN" b="1" i="1" dirty="0" smtClean="0">
                        <a:latin typeface="Cambria Math"/>
                      </a:rPr>
                      <m:t>≤</m:t>
                    </m:r>
                    <m:r>
                      <a:rPr lang="en-US" altLang="zh-CN" b="1" i="1" dirty="0" smtClean="0">
                        <a:latin typeface="Cambria Math"/>
                      </a:rPr>
                      <m:t>𝑿</m:t>
                    </m:r>
                    <m:r>
                      <a:rPr lang="en-US" altLang="zh-CN" b="1" i="1" dirty="0" smtClean="0">
                        <a:latin typeface="Cambria Math"/>
                      </a:rPr>
                      <m:t>&lt;</m:t>
                    </m:r>
                    <m:r>
                      <a:rPr lang="en-US" altLang="zh-CN" b="1" i="1" dirty="0" smtClean="0">
                        <a:latin typeface="Cambria Math"/>
                      </a:rPr>
                      <m:t>𝟐</m:t>
                    </m:r>
                    <m:r>
                      <a:rPr lang="en-US" altLang="zh-CN" b="1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 smtClean="0"/>
                  <a:t>解：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.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𝟐𝟓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≤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&lt;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0" smtClean="0">
                        <a:latin typeface="Cambria Math"/>
                      </a:rPr>
                      <m:t>𝚽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/>
                          </a:rPr>
                          <m:t>𝟐</m:t>
                        </m:r>
                      </m:e>
                    </m:d>
                    <m:r>
                      <a:rPr lang="en-US" altLang="zh-CN" b="1" i="0" smtClean="0">
                        <a:latin typeface="Cambria Math"/>
                      </a:rPr>
                      <m:t>−</m:t>
                    </m:r>
                    <m:r>
                      <a:rPr lang="en-US" altLang="zh-CN" b="1" i="0" smtClean="0">
                        <a:latin typeface="Cambria Math"/>
                      </a:rPr>
                      <m:t>𝚽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.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𝟐𝟓</m:t>
                        </m:r>
                      </m:e>
                    </m:d>
                  </m:oMath>
                </a14:m>
                <a:endParaRPr lang="en-US" altLang="zh-CN" b="1" i="0" dirty="0" smtClean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altLang="zh-CN" b="1" dirty="0" smtClean="0"/>
                  <a:t>    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/>
                      </a:rPr>
                      <m:t>=</m:t>
                    </m:r>
                    <m:r>
                      <a:rPr lang="en-US" altLang="zh-CN" b="1" i="0" smtClean="0">
                        <a:latin typeface="Cambria Math"/>
                      </a:rPr>
                      <m:t>𝚽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/>
                          </a:rPr>
                          <m:t>𝟐</m:t>
                        </m:r>
                      </m:e>
                    </m:d>
                    <m:r>
                      <a:rPr lang="en-US" altLang="zh-CN" b="1" i="0" smtClean="0"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/>
                          </a:rPr>
                          <m:t>𝟏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1" i="0" smtClean="0">
                            <a:latin typeface="Cambria Math"/>
                          </a:rPr>
                          <m:t>𝚽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0" smtClean="0">
                                <a:latin typeface="Cambria Math"/>
                              </a:rPr>
                              <m:t>𝟏</m:t>
                            </m:r>
                            <m:r>
                              <a:rPr lang="en-US" altLang="zh-CN" b="1" i="0" smtClean="0">
                                <a:latin typeface="Cambria Math"/>
                              </a:rPr>
                              <m:t>.</m:t>
                            </m:r>
                            <m:r>
                              <a:rPr lang="en-US" altLang="zh-CN" b="1" i="0" smtClean="0">
                                <a:latin typeface="Cambria Math"/>
                              </a:rPr>
                              <m:t>𝟐𝟓</m:t>
                            </m:r>
                          </m:e>
                        </m:d>
                      </m:e>
                    </m:d>
                  </m:oMath>
                </a14:m>
                <a:endParaRPr lang="en-US" altLang="zh-CN" b="1" i="0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/>
                        </a:rPr>
                        <m:t>=</m:t>
                      </m:r>
                      <m:r>
                        <a:rPr lang="en-US" altLang="zh-CN" b="1" i="0" smtClean="0">
                          <a:latin typeface="Cambria Math"/>
                        </a:rPr>
                        <m:t>𝟎</m:t>
                      </m:r>
                      <m:r>
                        <a:rPr lang="en-US" altLang="zh-CN" b="1" i="0" smtClean="0">
                          <a:latin typeface="Cambria Math"/>
                        </a:rPr>
                        <m:t>.</m:t>
                      </m:r>
                      <m:r>
                        <a:rPr lang="en-US" altLang="zh-CN" b="1" i="0" smtClean="0">
                          <a:latin typeface="Cambria Math"/>
                        </a:rPr>
                        <m:t>𝟗𝟕𝟕𝟐</m:t>
                      </m:r>
                      <m:r>
                        <a:rPr lang="en-US" altLang="zh-CN" b="1" i="0" smtClean="0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𝟎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.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𝟖𝟗𝟒𝟒</m:t>
                          </m:r>
                        </m:e>
                      </m:d>
                      <m:r>
                        <a:rPr lang="en-US" altLang="zh-CN" b="1" i="0" smtClean="0">
                          <a:latin typeface="Cambria Math"/>
                        </a:rPr>
                        <m:t>=</m:t>
                      </m:r>
                      <m:r>
                        <a:rPr lang="en-US" altLang="zh-CN" b="1" i="0" smtClean="0">
                          <a:latin typeface="Cambria Math"/>
                        </a:rPr>
                        <m:t>𝟎</m:t>
                      </m:r>
                      <m:r>
                        <a:rPr lang="en-US" altLang="zh-CN" b="1" i="0" smtClean="0">
                          <a:latin typeface="Cambria Math"/>
                        </a:rPr>
                        <m:t>.</m:t>
                      </m:r>
                      <m:r>
                        <a:rPr lang="en-US" altLang="zh-CN" b="1" i="0" smtClean="0">
                          <a:latin typeface="Cambria Math"/>
                        </a:rPr>
                        <m:t>𝟖𝟕𝟏𝟔</m:t>
                      </m:r>
                      <m:r>
                        <a:rPr lang="en-US" altLang="zh-CN" b="1" i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 smtClean="0"/>
                  <a:t>一般正态分布，如何求概率？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1645" t="-2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255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正态分布的性质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𝑵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𝝁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𝝈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𝒀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𝒂𝑿</m:t>
                    </m:r>
                    <m:r>
                      <a:rPr lang="en-US" altLang="zh-CN" b="1" i="1" smtClean="0">
                        <a:latin typeface="Cambria Math"/>
                      </a:rPr>
                      <m:t>+</m:t>
                    </m:r>
                    <m:r>
                      <a:rPr lang="en-US" altLang="zh-CN" b="1" i="1" smtClean="0">
                        <a:latin typeface="Cambria Math"/>
                      </a:rPr>
                      <m:t>𝒃</m:t>
                    </m:r>
                    <m:r>
                      <a:rPr lang="en-US" altLang="zh-CN" b="1" i="1" smtClean="0">
                        <a:latin typeface="Cambria Math"/>
                      </a:rPr>
                      <m:t> (</m:t>
                    </m:r>
                    <m:r>
                      <a:rPr lang="en-US" altLang="zh-CN" b="1" i="1" smtClean="0">
                        <a:latin typeface="Cambria Math"/>
                      </a:rPr>
                      <m:t>𝒂</m:t>
                    </m:r>
                    <m:r>
                      <a:rPr lang="en-US" altLang="zh-CN" b="1" i="1" smtClean="0">
                        <a:latin typeface="Cambria Math"/>
                      </a:rPr>
                      <m:t>≠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，则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𝒀</m:t>
                      </m:r>
                      <m:r>
                        <a:rPr lang="en-US" altLang="zh-CN" b="1" i="1" smtClean="0">
                          <a:latin typeface="Cambria Math"/>
                        </a:rPr>
                        <m:t>∼</m:t>
                      </m:r>
                      <m:r>
                        <a:rPr lang="en-US" altLang="zh-CN" b="1" i="1" smtClean="0">
                          <a:latin typeface="Cambria Math"/>
                        </a:rPr>
                        <m:t>𝑵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𝝁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𝒃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证：令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𝒚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𝒈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𝒂𝒙</m:t>
                    </m:r>
                    <m:r>
                      <a:rPr lang="en-US" altLang="zh-CN" b="1" i="1" smtClean="0">
                        <a:latin typeface="Cambria Math"/>
                      </a:rPr>
                      <m:t>+</m:t>
                    </m:r>
                    <m:r>
                      <a:rPr lang="en-US" altLang="zh-CN" b="1" i="1" smtClean="0">
                        <a:latin typeface="Cambria Math"/>
                      </a:rPr>
                      <m:t>𝒃</m:t>
                    </m:r>
                    <m:r>
                      <a:rPr lang="zh-CN" altLang="en-US" b="1" i="1" smtClean="0">
                        <a:latin typeface="Cambria Math"/>
                      </a:rPr>
                      <m:t>，</m:t>
                    </m:r>
                  </m:oMath>
                </a14:m>
                <a:r>
                  <a:rPr lang="zh-CN" altLang="en-US" dirty="0" smtClean="0"/>
                  <a:t>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/>
                          </a:rPr>
                          <m:t>𝒈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/>
                          </a:rPr>
                          <m:t>𝒚</m:t>
                        </m:r>
                      </m:e>
                    </m:d>
                    <m:r>
                      <a:rPr lang="en-US" altLang="zh-CN" b="1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dirty="0" smtClean="0">
                            <a:latin typeface="Cambria Math"/>
                          </a:rPr>
                          <m:t>𝒚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𝒃</m:t>
                        </m:r>
                      </m:num>
                      <m:den>
                        <m:r>
                          <a:rPr lang="en-US" altLang="zh-CN" b="1" i="1" dirty="0" smtClean="0">
                            <a:latin typeface="Cambria Math"/>
                          </a:rPr>
                          <m:t>𝒂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/>
                        </a:rPr>
                        <m:t>∴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𝒀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𝒚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𝑿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𝒚</m:t>
                              </m:r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𝒈</m:t>
                                      </m:r>
                                    </m:e>
                                    <m:sup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𝟏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𝝅</m:t>
                              </m:r>
                            </m:e>
                          </m:rad>
                          <m:r>
                            <a:rPr lang="en-US" altLang="zh-CN" b="1" i="1" smtClean="0">
                              <a:latin typeface="Cambria Math"/>
                            </a:rPr>
                            <m:t>𝝈</m:t>
                          </m:r>
                        </m:den>
                      </m:f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1" i="1" smtClean="0">
                                              <a:latin typeface="Cambria Math"/>
                                            </a:rPr>
                                            <m:t>𝒚</m:t>
                                          </m:r>
                                          <m:r>
                                            <a:rPr lang="en-US" altLang="zh-CN" b="1" i="1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b="1" i="1" smtClean="0">
                                              <a:latin typeface="Cambria Math"/>
                                            </a:rPr>
                                            <m:t>𝒃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b="1" i="1" smtClean="0">
                                              <a:latin typeface="Cambria Math"/>
                                            </a:rPr>
                                            <m:t>𝒂</m:t>
                                          </m:r>
                                        </m:den>
                                      </m:f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⋅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den>
                      </m:f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𝝅</m:t>
                              </m:r>
                            </m:e>
                          </m:rad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𝝈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𝒆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𝒚</m:t>
                                      </m:r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/>
                                            </a:rPr>
                                            <m:t>𝒂</m:t>
                                          </m:r>
                                          <m:r>
                                            <a:rPr lang="en-US" altLang="zh-CN" b="1" i="1" smtClean="0">
                                              <a:latin typeface="Cambria Math"/>
                                            </a:rPr>
                                            <m:t>𝝁</m:t>
                                          </m:r>
                                          <m:r>
                                            <a:rPr lang="en-US" altLang="zh-CN" b="1" i="1" smtClean="0">
                                              <a:latin typeface="Cambria Math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1" i="1" smtClean="0">
                                              <a:latin typeface="Cambria Math"/>
                                            </a:rPr>
                                            <m:t>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𝒂</m:t>
                                      </m:r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/>
                  <a:t>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𝒀</m:t>
                    </m:r>
                    <m:r>
                      <a:rPr lang="en-US" altLang="zh-CN" i="1">
                        <a:latin typeface="Cambria Math"/>
                      </a:rPr>
                      <m:t>∼</m:t>
                    </m:r>
                    <m:r>
                      <a:rPr lang="en-US" altLang="zh-CN" i="1">
                        <a:latin typeface="Cambria Math"/>
                      </a:rPr>
                      <m:t>𝑵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  <m:r>
                          <a:rPr lang="en-US" altLang="zh-CN" i="1">
                            <a:latin typeface="Cambria Math"/>
                          </a:rPr>
                          <m:t>𝝁</m:t>
                        </m:r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r>
                          <a:rPr lang="en-US" altLang="zh-CN" i="1">
                            <a:latin typeface="Cambria Math"/>
                          </a:rPr>
                          <m:t>𝒃</m:t>
                        </m:r>
                        <m:r>
                          <a:rPr lang="en-US" altLang="zh-CN" i="1">
                            <a:latin typeface="Cambria Math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𝒂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𝝈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1272" t="-2307" b="-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468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一般正态分布的概率计算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3068960"/>
                <a:ext cx="8153400" cy="3027040"/>
              </a:xfrm>
            </p:spPr>
            <p:txBody>
              <a:bodyPr/>
              <a:lstStyle/>
              <a:p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𝑵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𝝁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𝝈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则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≤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𝑿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≤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𝒃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𝝁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𝝈</m:t>
                              </m:r>
                            </m:den>
                          </m:f>
                          <m:r>
                            <a:rPr lang="en-US" altLang="zh-CN" b="1" i="1" smtClean="0">
                              <a:latin typeface="Cambria Math"/>
                            </a:rPr>
                            <m:t>≤</m:t>
                          </m:r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𝑿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𝝁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𝝈</m:t>
                              </m:r>
                            </m:den>
                          </m:f>
                          <m:r>
                            <a:rPr lang="en-US" altLang="zh-CN" b="1" i="1" smtClean="0">
                              <a:latin typeface="Cambria Math"/>
                            </a:rPr>
                            <m:t>≤</m:t>
                          </m:r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𝒃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𝝁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𝝈</m:t>
                              </m:r>
                            </m:den>
                          </m:f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0" smtClean="0">
                          <a:latin typeface="Cambria Math"/>
                        </a:rPr>
                        <m:t>𝚽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0" smtClean="0">
                                  <a:latin typeface="Cambria Math"/>
                                </a:rPr>
                                <m:t>𝐛</m:t>
                              </m:r>
                              <m:r>
                                <a:rPr lang="en-US" altLang="zh-CN" b="1" i="0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𝝁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𝝈</m:t>
                              </m:r>
                            </m:den>
                          </m:f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r>
                        <a:rPr lang="en-US" altLang="zh-CN" b="1" i="0" smtClean="0">
                          <a:latin typeface="Cambria Math"/>
                        </a:rPr>
                        <m:t>𝚽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0" smtClean="0">
                                  <a:latin typeface="Cambria Math"/>
                                </a:rPr>
                                <m:t>𝐚</m:t>
                              </m:r>
                              <m:r>
                                <a:rPr lang="en-US" altLang="zh-CN" b="1" i="0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𝝁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𝝈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3068960"/>
                <a:ext cx="8153400" cy="3027040"/>
              </a:xfrm>
              <a:blipFill rotWithShape="1">
                <a:blip r:embed="rId2"/>
                <a:stretch>
                  <a:fillRect l="-449" t="-3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32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907704" y="1628800"/>
                <a:ext cx="5328592" cy="993413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7030A0"/>
                    </a:solidFill>
                  </a:rPr>
                  <a:t>推论</a:t>
                </a:r>
                <a:endParaRPr lang="en-US" altLang="zh-CN" sz="2400" b="1" dirty="0" smtClean="0">
                  <a:solidFill>
                    <a:srgbClr val="7030A0"/>
                  </a:solidFill>
                </a:endParaRPr>
              </a:p>
              <a:p>
                <a:r>
                  <a:rPr lang="zh-CN" altLang="en-US" sz="2400" dirty="0" smtClean="0">
                    <a:solidFill>
                      <a:srgbClr val="FF0000"/>
                    </a:solidFill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/>
                      </a:rPr>
                      <m:t>𝑿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/>
                      </a:rPr>
                      <m:t>∼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/>
                      </a:rPr>
                      <m:t>𝑵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𝝁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𝝈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/>
                      </a:rPr>
                      <m:t>𝒀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𝑿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𝝁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𝝈</m:t>
                        </m:r>
                      </m:den>
                    </m:f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/>
                      </a:rPr>
                      <m:t>∼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/>
                      </a:rPr>
                      <m:t>𝑵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altLang="zh-CN" sz="2400" b="1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1628800"/>
                <a:ext cx="5328592" cy="993413"/>
              </a:xfrm>
              <a:prstGeom prst="rect">
                <a:avLst/>
              </a:prstGeom>
              <a:blipFill rotWithShape="1">
                <a:blip r:embed="rId3"/>
                <a:stretch>
                  <a:fillRect l="-1710" t="-3614" b="-4819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86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𝟑</m:t>
                    </m:r>
                    <m:r>
                      <a:rPr lang="en-US" altLang="zh-CN" b="1" i="1" smtClean="0">
                        <a:latin typeface="Cambria Math"/>
                      </a:rPr>
                      <m:t>𝝈</m:t>
                    </m:r>
                  </m:oMath>
                </a14:m>
                <a:r>
                  <a:rPr lang="zh-CN" altLang="en-US" dirty="0" smtClean="0"/>
                  <a:t>原理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19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𝑵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𝝁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𝝈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 smtClean="0"/>
                  <a:t>时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𝑿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𝝁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/>
                            </a:rPr>
                            <m:t>≤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𝝈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0" smtClean="0">
                          <a:latin typeface="Cambria Math"/>
                        </a:rPr>
                        <m:t>𝚽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b="1" i="0" smtClean="0">
                          <a:latin typeface="Cambria Math"/>
                        </a:rPr>
                        <m:t>−</m:t>
                      </m:r>
                      <m:r>
                        <a:rPr lang="en-US" altLang="zh-CN" b="1" i="0" smtClean="0">
                          <a:latin typeface="Cambria Math"/>
                        </a:rPr>
                        <m:t>𝚽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0" smtClean="0"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b="1" i="0" smtClean="0">
                          <a:latin typeface="Cambria Math"/>
                        </a:rPr>
                        <m:t>=</m:t>
                      </m:r>
                      <m:r>
                        <a:rPr lang="en-US" altLang="zh-CN" b="1" i="0" smtClean="0">
                          <a:latin typeface="Cambria Math"/>
                        </a:rPr>
                        <m:t>𝟐</m:t>
                      </m:r>
                      <m:r>
                        <a:rPr lang="en-US" altLang="zh-CN" b="1" i="0" smtClean="0">
                          <a:latin typeface="Cambria Math"/>
                        </a:rPr>
                        <m:t>𝚽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b="1" i="0" smtClean="0">
                          <a:latin typeface="Cambria Math"/>
                        </a:rPr>
                        <m:t>−</m:t>
                      </m:r>
                      <m:r>
                        <a:rPr lang="en-US" altLang="zh-CN" b="1" i="0" smtClean="0">
                          <a:latin typeface="Cambria Math"/>
                        </a:rPr>
                        <m:t>𝟏</m:t>
                      </m:r>
                      <m:r>
                        <a:rPr lang="en-US" altLang="zh-CN" b="1" i="0" smtClean="0">
                          <a:latin typeface="Cambria Math"/>
                        </a:rPr>
                        <m:t>=</m:t>
                      </m:r>
                      <m:r>
                        <a:rPr lang="en-US" altLang="zh-CN" b="1" i="0" smtClean="0">
                          <a:latin typeface="Cambria Math"/>
                        </a:rPr>
                        <m:t>𝟎</m:t>
                      </m:r>
                      <m:r>
                        <a:rPr lang="en-US" altLang="zh-CN" b="1" i="0" smtClean="0">
                          <a:latin typeface="Cambria Math"/>
                        </a:rPr>
                        <m:t>.</m:t>
                      </m:r>
                      <m:r>
                        <a:rPr lang="en-US" altLang="zh-CN" b="1" i="0" smtClean="0">
                          <a:latin typeface="Cambria Math"/>
                        </a:rPr>
                        <m:t>𝟔𝟖𝟐𝟔</m:t>
                      </m:r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同样可求，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𝑿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𝝁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/>
                            </a:rPr>
                            <m:t>≤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𝝈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𝟎</m:t>
                      </m:r>
                      <m:r>
                        <a:rPr lang="en-US" altLang="zh-CN" b="1" i="1" smtClean="0">
                          <a:latin typeface="Cambria Math"/>
                        </a:rPr>
                        <m:t>.</m:t>
                      </m:r>
                      <m:r>
                        <a:rPr lang="en-US" altLang="zh-CN" b="1" i="1" smtClean="0">
                          <a:latin typeface="Cambria Math"/>
                        </a:rPr>
                        <m:t>𝟗𝟓𝟒𝟒</m:t>
                      </m:r>
                      <m:r>
                        <a:rPr lang="en-US" altLang="zh-CN" b="1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altLang="zh-CN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𝑿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𝝁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/>
                            </a:rPr>
                            <m:t>≤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𝟑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𝝈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𝟎</m:t>
                      </m:r>
                      <m:r>
                        <a:rPr lang="en-US" altLang="zh-CN" b="1" i="1" smtClean="0">
                          <a:latin typeface="Cambria Math"/>
                        </a:rPr>
                        <m:t>.</m:t>
                      </m:r>
                      <m:r>
                        <a:rPr lang="en-US" altLang="zh-CN" b="1" i="1" smtClean="0">
                          <a:latin typeface="Cambria Math"/>
                        </a:rPr>
                        <m:t>𝟗𝟗𝟕𝟒</m:t>
                      </m:r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的取值几乎全部集中在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[</m:t>
                    </m:r>
                    <m:r>
                      <a:rPr lang="en-US" altLang="zh-CN" b="1" i="1" smtClean="0">
                        <a:latin typeface="Cambria Math"/>
                      </a:rPr>
                      <m:t>𝝁</m:t>
                    </m:r>
                    <m:r>
                      <a:rPr lang="en-US" altLang="zh-CN" b="1" i="1" smtClean="0">
                        <a:latin typeface="Cambria Math"/>
                      </a:rPr>
                      <m:t>−</m:t>
                    </m:r>
                    <m:r>
                      <a:rPr lang="en-US" altLang="zh-CN" b="1" i="1" smtClean="0">
                        <a:latin typeface="Cambria Math"/>
                      </a:rPr>
                      <m:t>𝟑</m:t>
                    </m:r>
                    <m:r>
                      <a:rPr lang="en-US" altLang="zh-CN" b="1" i="1" smtClean="0">
                        <a:latin typeface="Cambria Math"/>
                      </a:rPr>
                      <m:t>𝝈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𝝁</m:t>
                    </m:r>
                    <m:r>
                      <a:rPr lang="en-US" altLang="zh-CN" b="1" i="1" smtClean="0">
                        <a:latin typeface="Cambria Math"/>
                      </a:rPr>
                      <m:t>+</m:t>
                    </m:r>
                    <m:r>
                      <a:rPr lang="en-US" altLang="zh-CN" b="1" i="1" smtClean="0">
                        <a:latin typeface="Cambria Math"/>
                      </a:rPr>
                      <m:t>𝟑</m:t>
                    </m:r>
                    <m:r>
                      <a:rPr lang="en-US" altLang="zh-CN" b="1" i="1" smtClean="0">
                        <a:latin typeface="Cambria Math"/>
                      </a:rPr>
                      <m:t>𝝈</m:t>
                    </m:r>
                    <m:r>
                      <a:rPr lang="en-US" altLang="zh-CN" b="1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zh-CN" altLang="en-US" dirty="0" smtClean="0"/>
                  <a:t>区间内，超出这个范围的可能性小于</a:t>
                </a:r>
                <a:r>
                  <a:rPr lang="en-US" altLang="zh-CN" dirty="0" smtClean="0"/>
                  <a:t>0.3%</a:t>
                </a:r>
                <a:r>
                  <a:rPr lang="en-US" altLang="zh-CN" dirty="0"/>
                  <a:t>.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3"/>
                <a:stretch>
                  <a:fillRect l="-1421" t="-271" r="-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992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标准</a:t>
                </a:r>
                <a:r>
                  <a:rPr lang="zh-CN" altLang="en-US" dirty="0" smtClean="0"/>
                  <a:t>正态分布的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𝟑</m:t>
                    </m:r>
                    <m:r>
                      <a:rPr lang="en-US" altLang="zh-CN" i="1">
                        <a:latin typeface="Cambria Math"/>
                      </a:rPr>
                      <m:t>𝝈</m:t>
                    </m:r>
                  </m:oMath>
                </a14:m>
                <a:r>
                  <a:rPr lang="zh-CN" altLang="en-US" dirty="0"/>
                  <a:t>原理</a:t>
                </a: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3067" b="-19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34</a:t>
            </a:fld>
            <a:endParaRPr lang="zh-CN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8"/>
            <a:ext cx="6529040" cy="453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319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独立正态分布随机变量的和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𝑵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bSup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, </m:t>
                    </m:r>
                    <m:r>
                      <a:rPr lang="en-US" altLang="zh-CN" b="1" i="1" smtClean="0">
                        <a:latin typeface="Cambria Math"/>
                      </a:rPr>
                      <m:t>𝒀</m:t>
                    </m:r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𝑵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且两者独立，</a:t>
                </a:r>
                <a:r>
                  <a:rPr lang="zh-CN" altLang="en-US" dirty="0"/>
                  <a:t>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𝒁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+</m:t>
                    </m:r>
                    <m:r>
                      <a:rPr lang="en-US" altLang="zh-CN" b="1" i="1" smtClean="0">
                        <a:latin typeface="Cambria Math"/>
                      </a:rPr>
                      <m:t>𝒀</m:t>
                    </m:r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𝑵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b="1" i="1" smtClean="0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证明：利用卷积公式</a:t>
                </a:r>
                <a:r>
                  <a:rPr lang="zh-CN" altLang="en-US" sz="1600" dirty="0" smtClean="0"/>
                  <a:t>（</a:t>
                </a:r>
                <a:r>
                  <a:rPr lang="en-US" altLang="zh-CN" sz="1600" dirty="0"/>
                  <a:t>https://en.wikipedia.org/wiki/Sum_of_normally_distributed_random_variables</a:t>
                </a:r>
                <a:r>
                  <a:rPr lang="zh-CN" altLang="en-US" sz="1600" dirty="0" smtClean="0"/>
                  <a:t>）</a:t>
                </a:r>
                <a:endParaRPr lang="en-US" altLang="zh-CN" sz="1600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1645" t="-1357" r="-12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35</a:t>
            </a:fld>
            <a:endParaRPr lang="zh-CN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573015"/>
            <a:ext cx="4608512" cy="313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53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6000" dirty="0" smtClean="0"/>
              <a:t>典型二维连续型随机变量分布、相关系数</a:t>
            </a:r>
            <a:endParaRPr lang="zh-CN" altLang="en-US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40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二维均匀分布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𝑫</m:t>
                    </m:r>
                  </m:oMath>
                </a14:m>
                <a:r>
                  <a:rPr lang="zh-CN" altLang="en-US" dirty="0" smtClean="0"/>
                  <a:t>是平面上的有界区域，其面积为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𝑨</m:t>
                    </m:r>
                  </m:oMath>
                </a14:m>
                <a:r>
                  <a:rPr lang="zh-CN" altLang="en-US" dirty="0" smtClean="0"/>
                  <a:t>，如果二维随机变量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𝒀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的密度函数为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𝒑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𝒚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𝑨</m:t>
                                  </m:r>
                                </m:den>
                              </m:f>
                              <m:r>
                                <a:rPr lang="en-US" altLang="zh-CN" b="1" i="1" smtClean="0">
                                  <a:latin typeface="Cambria Math"/>
                                </a:rPr>
                                <m:t>, </m:t>
                              </m:r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𝒙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∈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𝑫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, </m:t>
                              </m:r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𝒙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∉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𝑫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/>
                  <a:t>则</a:t>
                </a:r>
                <a:r>
                  <a:rPr lang="zh-CN" altLang="en-US" dirty="0" smtClean="0"/>
                  <a:t>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𝑿</m:t>
                    </m:r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𝒀</m:t>
                    </m:r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服从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/>
                      </a:rPr>
                      <m:t>𝑫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上的二维均匀分布</a:t>
                </a:r>
                <a:r>
                  <a:rPr lang="zh-CN" altLang="en-US" dirty="0" smtClean="0"/>
                  <a:t>。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1645" t="-1357" r="-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3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二维均匀分布背景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在平面区域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𝑫</m:t>
                    </m:r>
                  </m:oMath>
                </a14:m>
                <a:r>
                  <a:rPr lang="zh-CN" altLang="en-US" dirty="0" smtClean="0"/>
                  <a:t>内随机投点，落点坐标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𝒀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𝑿</m:t>
                    </m:r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𝒀</m:t>
                    </m:r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服从区域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𝑫</m:t>
                    </m:r>
                  </m:oMath>
                </a14:m>
                <a:r>
                  <a:rPr lang="zh-CN" altLang="en-US" dirty="0" smtClean="0"/>
                  <a:t>上的二维均匀分布。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甲乙在一小时内随机达到车站，到达时刻分别为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𝑿</m:t>
                    </m:r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𝒀</m:t>
                    </m:r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服从区域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𝑫</m:t>
                    </m:r>
                  </m:oMath>
                </a14:m>
                <a:r>
                  <a:rPr lang="zh-CN" altLang="en-US" dirty="0"/>
                  <a:t>上的二维</a:t>
                </a:r>
                <a:r>
                  <a:rPr lang="zh-CN" altLang="en-US" dirty="0" smtClean="0"/>
                  <a:t>均匀分布，其中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𝑫</m:t>
                    </m:r>
                    <m:r>
                      <a:rPr lang="en-US" altLang="zh-CN" b="1" i="1" smtClean="0">
                        <a:latin typeface="Cambria Math"/>
                      </a:rPr>
                      <m:t>={(</m:t>
                    </m:r>
                    <m:r>
                      <a:rPr lang="en-US" altLang="zh-CN" b="1" i="1" smtClean="0">
                        <a:latin typeface="Cambria Math"/>
                      </a:rPr>
                      <m:t>𝒙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𝒚</m:t>
                    </m:r>
                    <m:r>
                      <a:rPr lang="en-US" altLang="zh-CN" b="1" i="1" smtClean="0">
                        <a:latin typeface="Cambria Math"/>
                      </a:rPr>
                      <m:t>)|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  <m:r>
                      <a:rPr lang="en-US" altLang="zh-CN" b="1" i="1" smtClean="0">
                        <a:latin typeface="Cambria Math"/>
                      </a:rPr>
                      <m:t>&lt;</m:t>
                    </m:r>
                    <m:r>
                      <a:rPr lang="en-US" altLang="zh-CN" b="1" i="1" smtClean="0">
                        <a:latin typeface="Cambria Math"/>
                      </a:rPr>
                      <m:t>𝒙</m:t>
                    </m:r>
                    <m:r>
                      <a:rPr lang="en-US" altLang="zh-CN" b="1" i="1" smtClean="0">
                        <a:latin typeface="Cambria Math"/>
                      </a:rPr>
                      <m:t>&lt;</m:t>
                    </m:r>
                    <m:r>
                      <a:rPr lang="en-US" altLang="zh-CN" b="1" i="1" smtClean="0">
                        <a:latin typeface="Cambria Math"/>
                      </a:rPr>
                      <m:t>𝟔𝟎</m:t>
                    </m:r>
                    <m:r>
                      <a:rPr lang="en-US" altLang="zh-CN" b="1" i="1" smtClean="0">
                        <a:latin typeface="Cambria Math"/>
                      </a:rPr>
                      <m:t>, 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  <m:r>
                      <a:rPr lang="en-US" altLang="zh-CN" b="1" i="1" smtClean="0">
                        <a:latin typeface="Cambria Math"/>
                      </a:rPr>
                      <m:t>&lt;</m:t>
                    </m:r>
                    <m:r>
                      <a:rPr lang="en-US" altLang="zh-CN" b="1" i="1" smtClean="0">
                        <a:latin typeface="Cambria Math"/>
                      </a:rPr>
                      <m:t>𝒚</m:t>
                    </m:r>
                    <m:r>
                      <a:rPr lang="en-US" altLang="zh-CN" b="1" i="1" smtClean="0">
                        <a:latin typeface="Cambria Math"/>
                      </a:rPr>
                      <m:t>&lt;</m:t>
                    </m:r>
                    <m:r>
                      <a:rPr lang="en-US" altLang="zh-CN" b="1" i="1" smtClean="0">
                        <a:latin typeface="Cambria Math"/>
                      </a:rPr>
                      <m:t>𝟔𝟎</m:t>
                    </m:r>
                    <m:r>
                      <a:rPr lang="en-US" altLang="zh-CN" b="1" i="1" smtClean="0">
                        <a:latin typeface="Cambria Math"/>
                      </a:rPr>
                      <m:t>}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449" t="-1357" r="-6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771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二维分布几何意义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2404864"/>
              </a:xfrm>
            </p:spPr>
            <p:txBody>
              <a:bodyPr/>
              <a:lstStyle/>
              <a:p>
                <a:r>
                  <a:rPr lang="zh-CN" altLang="en-US" dirty="0" smtClean="0"/>
                  <a:t>如果二维随机变量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𝒀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服从区域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𝑫</m:t>
                    </m:r>
                  </m:oMath>
                </a14:m>
                <a:r>
                  <a:rPr lang="zh-CN" altLang="en-US" dirty="0" smtClean="0"/>
                  <a:t>上的均匀分布，则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随机</a:t>
                </a:r>
                <a:r>
                  <a:rPr lang="zh-CN" altLang="en-US" dirty="0" smtClean="0"/>
                  <a:t>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𝒀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只落在区域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𝑫</m:t>
                    </m:r>
                  </m:oMath>
                </a14:m>
                <a:r>
                  <a:rPr lang="zh-CN" altLang="en-US" dirty="0" smtClean="0"/>
                  <a:t>内；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落</a:t>
                </a:r>
                <a:r>
                  <a:rPr lang="zh-CN" altLang="en-US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𝑫</m:t>
                    </m:r>
                  </m:oMath>
                </a14:m>
                <a:r>
                  <a:rPr lang="zh-CN" altLang="en-US" dirty="0" smtClean="0"/>
                  <a:t>内任一子区域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𝑫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 smtClean="0"/>
                  <a:t>内的概率与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𝑫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的面积成正比，而与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𝑫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的形状以及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𝑫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𝑫</m:t>
                    </m:r>
                  </m:oMath>
                </a14:m>
                <a:r>
                  <a:rPr lang="zh-CN" altLang="en-US" dirty="0" smtClean="0"/>
                  <a:t>内的位置无关。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2404864"/>
              </a:xfrm>
              <a:blipFill rotWithShape="0">
                <a:blip r:embed="rId3"/>
                <a:stretch>
                  <a:fillRect l="-449" t="-2538" r="-5310" b="-3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39</a:t>
            </a:fld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611188" y="4076700"/>
            <a:ext cx="2971800" cy="2286000"/>
            <a:chOff x="611188" y="4076700"/>
            <a:chExt cx="2971800" cy="2286000"/>
          </a:xfrm>
        </p:grpSpPr>
        <p:grpSp>
          <p:nvGrpSpPr>
            <p:cNvPr id="18" name="Group 31"/>
            <p:cNvGrpSpPr>
              <a:grpSpLocks/>
            </p:cNvGrpSpPr>
            <p:nvPr/>
          </p:nvGrpSpPr>
          <p:grpSpPr bwMode="auto">
            <a:xfrm>
              <a:off x="611188" y="4076700"/>
              <a:ext cx="2971800" cy="2286000"/>
              <a:chOff x="336" y="2592"/>
              <a:chExt cx="1872" cy="1440"/>
            </a:xfrm>
          </p:grpSpPr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624" y="2976"/>
                <a:ext cx="120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itchFamily="2" charset="2"/>
                  <a:buChar char="n"/>
                  <a:defRPr kumimoji="1" sz="32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n"/>
                  <a:defRPr kumimoji="1" sz="28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itchFamily="2" charset="2"/>
                  <a:buChar char="n"/>
                  <a:defRPr kumimoji="1" sz="24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SzPct val="60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solidFill>
                    <a:schemeClr val="tx1"/>
                  </a:solidFill>
                  <a:latin typeface="Tahoma" pitchFamily="34" charset="0"/>
                </a:endParaRPr>
              </a:p>
            </p:txBody>
          </p:sp>
          <p:sp>
            <p:nvSpPr>
              <p:cNvPr id="21" name="Oval 6"/>
              <p:cNvSpPr>
                <a:spLocks noChangeArrowheads="1"/>
              </p:cNvSpPr>
              <p:nvPr/>
            </p:nvSpPr>
            <p:spPr bwMode="auto">
              <a:xfrm>
                <a:off x="576" y="2736"/>
                <a:ext cx="1248" cy="816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itchFamily="2" charset="2"/>
                  <a:buChar char="n"/>
                  <a:defRPr kumimoji="1" sz="32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n"/>
                  <a:defRPr kumimoji="1" sz="28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itchFamily="2" charset="2"/>
                  <a:buChar char="n"/>
                  <a:defRPr kumimoji="1" sz="24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SzPct val="60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336" y="3648"/>
                <a:ext cx="14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" name="Line 8"/>
              <p:cNvSpPr>
                <a:spLocks noChangeShapeType="1"/>
              </p:cNvSpPr>
              <p:nvPr/>
            </p:nvSpPr>
            <p:spPr bwMode="auto">
              <a:xfrm flipH="1" flipV="1">
                <a:off x="624" y="2688"/>
                <a:ext cx="0" cy="1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88" y="2976"/>
                    <a:ext cx="28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rgbClr val="A50021"/>
                      </a:buClr>
                      <a:buSzPct val="75000"/>
                      <a:buFont typeface="Wingdings" pitchFamily="2" charset="2"/>
                      <a:buChar char="n"/>
                      <a:defRPr kumimoji="1" sz="3200">
                        <a:solidFill>
                          <a:srgbClr val="000000"/>
                        </a:solidFill>
                        <a:latin typeface="Times New Roman" pitchFamily="18" charset="0"/>
                        <a:ea typeface="宋体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Wingdings" pitchFamily="2" charset="2"/>
                      <a:buChar char="n"/>
                      <a:defRPr kumimoji="1" sz="2800">
                        <a:solidFill>
                          <a:srgbClr val="000000"/>
                        </a:solidFill>
                        <a:latin typeface="Times New Roman" pitchFamily="18" charset="0"/>
                        <a:ea typeface="宋体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666699"/>
                      </a:buClr>
                      <a:buSzPct val="70000"/>
                      <a:buFont typeface="Wingdings" pitchFamily="2" charset="2"/>
                      <a:buChar char="n"/>
                      <a:defRPr kumimoji="1" sz="2400">
                        <a:solidFill>
                          <a:srgbClr val="000000"/>
                        </a:solidFill>
                        <a:latin typeface="Times New Roman" pitchFamily="18" charset="0"/>
                        <a:ea typeface="宋体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SzPct val="60000"/>
                      <a:buFont typeface="Wingdings" pitchFamily="2" charset="2"/>
                      <a:buChar char="n"/>
                      <a:defRPr kumimoji="1" sz="2000">
                        <a:solidFill>
                          <a:srgbClr val="000000"/>
                        </a:solidFill>
                        <a:latin typeface="Times New Roman" pitchFamily="18" charset="0"/>
                        <a:ea typeface="宋体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rgbClr val="000000"/>
                        </a:solidFill>
                        <a:latin typeface="Times New Roman" pitchFamily="18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rgbClr val="000000"/>
                        </a:solidFill>
                        <a:latin typeface="Times New Roman" pitchFamily="18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rgbClr val="000000"/>
                        </a:solidFill>
                        <a:latin typeface="Times New Roman" pitchFamily="18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rgbClr val="000000"/>
                        </a:solidFill>
                        <a:latin typeface="Times New Roman" pitchFamily="18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rgbClr val="000000"/>
                        </a:solidFill>
                        <a:latin typeface="Times New Roman" pitchFamily="18" charset="0"/>
                        <a:ea typeface="宋体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oMath>
                      </m:oMathPara>
                    </a14:m>
                    <a:endParaRPr lang="en-US" altLang="zh-CN" sz="2400" b="0" dirty="0">
                      <a:solidFill>
                        <a:schemeClr val="tx1"/>
                      </a:solidFill>
                      <a:latin typeface="Tahoma" pitchFamily="34" charset="0"/>
                    </a:endParaRPr>
                  </a:p>
                </p:txBody>
              </p:sp>
            </mc:Choice>
            <mc:Fallback>
              <p:sp>
                <p:nvSpPr>
                  <p:cNvPr id="24" name="Text 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88" y="2976"/>
                    <a:ext cx="288" cy="28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Text Box 10"/>
              <p:cNvSpPr txBox="1">
                <a:spLocks noChangeArrowheads="1"/>
              </p:cNvSpPr>
              <p:nvPr/>
            </p:nvSpPr>
            <p:spPr bwMode="auto">
              <a:xfrm>
                <a:off x="432" y="2592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itchFamily="2" charset="2"/>
                  <a:buChar char="n"/>
                  <a:defRPr kumimoji="1" sz="32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n"/>
                  <a:defRPr kumimoji="1" sz="28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itchFamily="2" charset="2"/>
                  <a:buChar char="n"/>
                  <a:defRPr kumimoji="1" sz="24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SzPct val="60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b="0" i="1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6" name="Text Box 11"/>
              <p:cNvSpPr txBox="1">
                <a:spLocks noChangeArrowheads="1"/>
              </p:cNvSpPr>
              <p:nvPr/>
            </p:nvSpPr>
            <p:spPr bwMode="auto">
              <a:xfrm>
                <a:off x="1824" y="3504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itchFamily="2" charset="2"/>
                  <a:buChar char="n"/>
                  <a:defRPr kumimoji="1" sz="32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n"/>
                  <a:defRPr kumimoji="1" sz="28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itchFamily="2" charset="2"/>
                  <a:buChar char="n"/>
                  <a:defRPr kumimoji="1" sz="24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SzPct val="60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b="0" i="1">
                    <a:solidFill>
                      <a:schemeClr val="tx1"/>
                    </a:solidFill>
                  </a:rPr>
                  <a:t>x</a:t>
                </a:r>
              </a:p>
            </p:txBody>
          </p:sp>
          <p:sp>
            <p:nvSpPr>
              <p:cNvPr id="27" name="Oval 12"/>
              <p:cNvSpPr>
                <a:spLocks noChangeArrowheads="1"/>
              </p:cNvSpPr>
              <p:nvPr/>
            </p:nvSpPr>
            <p:spPr bwMode="auto">
              <a:xfrm>
                <a:off x="816" y="3024"/>
                <a:ext cx="384" cy="192"/>
              </a:xfrm>
              <a:prstGeom prst="ellipse">
                <a:avLst/>
              </a:prstGeom>
              <a:solidFill>
                <a:srgbClr val="33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itchFamily="2" charset="2"/>
                  <a:buChar char="n"/>
                  <a:defRPr kumimoji="1" sz="32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n"/>
                  <a:defRPr kumimoji="1" sz="28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itchFamily="2" charset="2"/>
                  <a:buChar char="n"/>
                  <a:defRPr kumimoji="1" sz="24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SzPct val="60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Oval 13"/>
              <p:cNvSpPr>
                <a:spLocks noChangeArrowheads="1"/>
              </p:cNvSpPr>
              <p:nvPr/>
            </p:nvSpPr>
            <p:spPr bwMode="auto">
              <a:xfrm>
                <a:off x="1200" y="3264"/>
                <a:ext cx="336" cy="240"/>
              </a:xfrm>
              <a:prstGeom prst="ellipse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A50021"/>
                  </a:buClr>
                  <a:buSzPct val="75000"/>
                  <a:buFont typeface="Wingdings" pitchFamily="2" charset="2"/>
                  <a:buChar char="n"/>
                  <a:defRPr kumimoji="1" sz="32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itchFamily="2" charset="2"/>
                  <a:buChar char="n"/>
                  <a:defRPr kumimoji="1" sz="28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666699"/>
                  </a:buClr>
                  <a:buSzPct val="70000"/>
                  <a:buFont typeface="Wingdings" pitchFamily="2" charset="2"/>
                  <a:buChar char="n"/>
                  <a:defRPr kumimoji="1" sz="24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3pPr>
                <a:lvl4pPr marL="1600200" indent="-228600">
                  <a:spcBef>
                    <a:spcPct val="20000"/>
                  </a:spcBef>
                  <a:buSzPct val="60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rgbClr val="000000"/>
                    </a:solidFill>
                    <a:latin typeface="Times New Roman" pitchFamily="18" charset="0"/>
                    <a:ea typeface="宋体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graphicFrame>
                <p:nvGraphicFramePr>
                  <p:cNvPr id="29" name="Object 19"/>
                  <p:cNvGraphicFramePr>
                    <a:graphicFrameLocks noChangeAspect="1"/>
                  </p:cNvGraphicFramePr>
                  <p:nvPr/>
                </p:nvGraphicFramePr>
                <p:xfrm>
                  <a:off x="1296" y="3264"/>
                  <a:ext cx="240" cy="24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3562" name="Equation" r:id="rId5" imgW="209531" imgH="209414" progId="Equation.3">
                          <p:embed/>
                        </p:oleObj>
                      </mc:Choice>
                      <mc:Fallback>
                        <p:oleObj name="Equation" r:id="rId5" imgW="209531" imgH="209414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296" y="3264"/>
                                <a:ext cx="240" cy="24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chemeClr val="bg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>
              <p:graphicFrame>
                <p:nvGraphicFramePr>
                  <p:cNvPr id="29" name="Object 19"/>
                  <p:cNvGraphicFramePr>
                    <a:graphicFrameLocks noChangeAspect="1"/>
                  </p:cNvGraphicFramePr>
                  <p:nvPr/>
                </p:nvGraphicFramePr>
                <p:xfrm>
                  <a:off x="1296" y="3264"/>
                  <a:ext cx="240" cy="24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3562" name="Equation" r:id="rId5" imgW="209531" imgH="209414" progId="Equation.3">
                          <p:embed/>
                        </p:oleObj>
                      </mc:Choice>
                      <mc:Fallback>
                        <p:oleObj name="Equation" r:id="rId5" imgW="209531" imgH="209414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296" y="3264"/>
                                <a:ext cx="240" cy="24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bg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graphicFrame>
                <p:nvGraphicFramePr>
                  <p:cNvPr id="30" name="Object 20"/>
                  <p:cNvGraphicFramePr>
                    <a:graphicFrameLocks noChangeAspect="1"/>
                  </p:cNvGraphicFramePr>
                  <p:nvPr/>
                </p:nvGraphicFramePr>
                <p:xfrm>
                  <a:off x="912" y="2976"/>
                  <a:ext cx="227" cy="24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3563" name="Equation" r:id="rId7" imgW="195133" imgH="209414" progId="Equation.3">
                          <p:embed/>
                        </p:oleObj>
                      </mc:Choice>
                      <mc:Fallback>
                        <p:oleObj name="Equation" r:id="rId7" imgW="195133" imgH="209414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912" y="2976"/>
                                <a:ext cx="227" cy="24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chemeClr val="bg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>
              <p:graphicFrame>
                <p:nvGraphicFramePr>
                  <p:cNvPr id="30" name="Object 20"/>
                  <p:cNvGraphicFramePr>
                    <a:graphicFrameLocks noChangeAspect="1"/>
                  </p:cNvGraphicFramePr>
                  <p:nvPr/>
                </p:nvGraphicFramePr>
                <p:xfrm>
                  <a:off x="912" y="2976"/>
                  <a:ext cx="227" cy="24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3563" name="Equation" r:id="rId7" imgW="195133" imgH="209414" progId="Equation.3">
                          <p:embed/>
                        </p:oleObj>
                      </mc:Choice>
                      <mc:Fallback>
                        <p:oleObj name="Equation" r:id="rId7" imgW="195133" imgH="209414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912" y="2976"/>
                                <a:ext cx="227" cy="24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bg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sp>
          <p:nvSpPr>
            <p:cNvPr id="19" name="Oval 34"/>
            <p:cNvSpPr>
              <a:spLocks noChangeArrowheads="1"/>
            </p:cNvSpPr>
            <p:nvPr/>
          </p:nvSpPr>
          <p:spPr bwMode="auto">
            <a:xfrm>
              <a:off x="1835150" y="4076700"/>
              <a:ext cx="719138" cy="576263"/>
            </a:xfrm>
            <a:prstGeom prst="ellipse">
              <a:avLst/>
            </a:prstGeom>
            <a:solidFill>
              <a:srgbClr val="609BD6">
                <a:alpha val="3215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A5002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itchFamily="2" charset="2"/>
                <a:buChar char="n"/>
                <a:defRPr kumimoji="1" sz="28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666699"/>
                </a:buClr>
                <a:buSzPct val="70000"/>
                <a:buFont typeface="Wingdings" pitchFamily="2" charset="2"/>
                <a:buChar char="n"/>
                <a:defRPr kumimoji="1" sz="24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SzPct val="60000"/>
                <a:buFont typeface="Wingdings" pitchFamily="2" charset="2"/>
                <a:buChar char="n"/>
                <a:defRPr kumimoji="1" sz="20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rgbClr val="000000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i="1" dirty="0">
                  <a:solidFill>
                    <a:schemeClr val="tx1"/>
                  </a:solidFill>
                </a:rPr>
                <a:t>G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/>
              <p:cNvSpPr/>
              <p:nvPr/>
            </p:nvSpPr>
            <p:spPr>
              <a:xfrm>
                <a:off x="3779912" y="4485435"/>
                <a:ext cx="4279185" cy="10980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>
                          <a:latin typeface="Cambria Math"/>
                        </a:rPr>
                        <m:t>𝑷</m:t>
                      </m:r>
                      <m:d>
                        <m:dPr>
                          <m:ctrlPr>
                            <a:rPr lang="en-US" altLang="zh-CN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>
                                  <a:latin typeface="Cambria Math"/>
                                </a:rPr>
                                <m:t>𝑿</m:t>
                              </m:r>
                              <m:r>
                                <a:rPr lang="en-US" altLang="zh-CN" sz="3200" b="1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3200" b="1" i="1">
                                  <a:latin typeface="Cambria Math"/>
                                </a:rPr>
                                <m:t>𝒀</m:t>
                              </m:r>
                            </m:e>
                          </m:d>
                          <m:r>
                            <a:rPr lang="en-US" altLang="zh-CN" sz="3200" b="1" i="1">
                              <a:latin typeface="Cambria Math"/>
                            </a:rPr>
                            <m:t>∈</m:t>
                          </m:r>
                          <m:r>
                            <a:rPr lang="en-US" altLang="zh-CN" sz="3200" b="1" i="1">
                              <a:latin typeface="Cambria Math"/>
                            </a:rPr>
                            <m:t>𝑮</m:t>
                          </m:r>
                        </m:e>
                      </m:d>
                      <m:r>
                        <a:rPr lang="en-US" altLang="zh-CN" sz="32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>
                                  <a:latin typeface="Cambria Math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3200" b="1" i="1">
                                  <a:latin typeface="Cambria Math"/>
                                </a:rPr>
                                <m:t>𝑮</m:t>
                              </m:r>
                              <m:r>
                                <a:rPr lang="en-US" altLang="zh-CN" sz="3200" b="1" i="1">
                                  <a:latin typeface="Cambria Math"/>
                                </a:rPr>
                                <m:t>⋂</m:t>
                              </m:r>
                              <m:r>
                                <a:rPr lang="en-US" altLang="zh-CN" sz="3200" b="1" i="1">
                                  <a:latin typeface="Cambria Math"/>
                                </a:rPr>
                                <m:t>𝑫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>
                                  <a:latin typeface="Cambria Math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3200" b="1" i="1">
                                  <a:latin typeface="Cambria Math"/>
                                </a:rPr>
                                <m:t>𝑫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4485435"/>
                <a:ext cx="4279185" cy="109805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92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连续型</a:t>
            </a:r>
            <a:r>
              <a:rPr lang="en-US" altLang="zh-CN" dirty="0" err="1" smtClean="0"/>
              <a:t>r.v</a:t>
            </a:r>
            <a:r>
              <a:rPr lang="en-US" altLang="zh-CN" dirty="0" smtClean="0"/>
              <a:t>.</a:t>
            </a:r>
            <a:r>
              <a:rPr lang="zh-CN" altLang="en-US" dirty="0" smtClean="0"/>
              <a:t>期望定义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844824"/>
            <a:ext cx="7652375" cy="420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0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维正态分布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若二维随机变量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𝒀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具有密度函数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/>
                        </a:rPr>
                        <m:t>𝒑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altLang="zh-CN" sz="24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/>
                            </a:rPr>
                            <m:t>𝒚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latin typeface="Cambria Math"/>
                            </a:rPr>
                            <m:t>𝝅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smtClean="0">
                                      <a:latin typeface="Cambria Math"/>
                                    </a:rPr>
                                    <m:t>𝝆</m:t>
                                  </m:r>
                                </m:e>
                                <m:sup>
                                  <m:r>
                                    <a:rPr lang="en-US" altLang="zh-CN" sz="24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altLang="zh-CN" sz="2400" b="1" i="1" smtClean="0">
                          <a:latin typeface="Cambria Math"/>
                        </a:rPr>
                        <m:t>𝒆𝒙𝒑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en-US" altLang="zh-CN" sz="2400" b="1" i="1" smtClean="0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 smtClean="0">
                                          <a:latin typeface="Cambria Math"/>
                                        </a:rPr>
                                        <m:t>𝝆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 smtClean="0">
                                          <a:latin typeface="Cambria Math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b="1" i="1" smtClean="0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  <m:r>
                                            <a:rPr lang="en-US" altLang="zh-CN" sz="2400" b="1" i="1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smtClean="0">
                                                  <a:latin typeface="Cambria Math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smtClean="0">
                                                  <a:latin typeface="Cambria Math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24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1" i="1" smtClean="0">
                                                  <a:latin typeface="Cambria Math"/>
                                                </a:rPr>
                                                <m:t>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smtClean="0">
                                                  <a:latin typeface="Cambria Math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1" i="1" smtClean="0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𝝆</m:t>
                              </m:r>
                              <m:d>
                                <m:d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  <m:r>
                                        <a:rPr lang="en-US" altLang="zh-CN" sz="2400" b="1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 smtClean="0">
                                              <a:latin typeface="Cambria Math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/>
                                            </a:rPr>
                                            <m:t>𝝈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 smtClean="0">
                                              <a:latin typeface="Cambria Math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1" i="1" smtClean="0">
                                          <a:latin typeface="Cambria Math"/>
                                        </a:rPr>
                                        <m:t>𝒚</m:t>
                                      </m:r>
                                      <m:r>
                                        <a:rPr lang="en-US" altLang="zh-CN" sz="24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 smtClean="0">
                                              <a:latin typeface="Cambria Math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𝝈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 smtClean="0">
                                              <a:latin typeface="Cambria Math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b="1" i="1" smtClean="0">
                                              <a:latin typeface="Cambria Math"/>
                                            </a:rPr>
                                            <m:t>𝒚</m:t>
                                          </m:r>
                                          <m:r>
                                            <a:rPr lang="en-US" altLang="zh-CN" sz="24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smtClean="0">
                                                  <a:latin typeface="Cambria Math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/>
                                                </a:rPr>
                                                <m:t>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1" i="1" smtClean="0">
                                                  <a:latin typeface="Cambria Math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𝝁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𝝁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𝝈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&gt;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𝝈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&gt;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𝝆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&lt;</m:t>
                    </m:r>
                    <m:r>
                      <a:rPr lang="en-US" altLang="zh-CN" b="1" i="1" smtClean="0">
                        <a:latin typeface="Cambria Math"/>
                      </a:rPr>
                      <m:t>𝟏</m:t>
                    </m:r>
                  </m:oMath>
                </a14:m>
                <a:r>
                  <a:rPr lang="zh-CN" altLang="en-US" dirty="0" smtClean="0"/>
                  <a:t>均为常数，则称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𝑿</m:t>
                    </m:r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𝒀</m:t>
                    </m:r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二维正态分布，记作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𝑿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𝒀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∼</m:t>
                      </m:r>
                      <m:r>
                        <a:rPr lang="en-US" altLang="zh-CN" b="1" i="1" smtClean="0">
                          <a:latin typeface="Cambria Math"/>
                        </a:rPr>
                        <m:t>𝑵</m:t>
                      </m:r>
                      <m:r>
                        <a:rPr lang="en-US" altLang="zh-CN" b="1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𝝁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𝝁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, </m:t>
                      </m:r>
                      <m:sSubSup>
                        <m:sSub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𝝈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p>
                      </m:sSubSup>
                      <m:r>
                        <a:rPr lang="en-US" altLang="zh-CN" b="1" i="1" smtClean="0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𝝈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p>
                      </m:sSubSup>
                      <m:r>
                        <a:rPr lang="en-US" altLang="zh-CN" b="1" i="1" smtClean="0">
                          <a:latin typeface="Cambria Math"/>
                        </a:rPr>
                        <m:t>,</m:t>
                      </m:r>
                      <m:r>
                        <a:rPr lang="en-US" altLang="zh-CN" b="1" i="1" smtClean="0">
                          <a:latin typeface="Cambria Math"/>
                        </a:rPr>
                        <m:t>𝝆</m:t>
                      </m:r>
                      <m:r>
                        <a:rPr lang="en-US" altLang="zh-CN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1645" t="-1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052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维正态分布密度图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41</a:t>
            </a:fld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5" t="11522" r="13939" b="26691"/>
          <a:stretch>
            <a:fillRect/>
          </a:stretch>
        </p:blipFill>
        <p:spPr bwMode="auto">
          <a:xfrm>
            <a:off x="1115616" y="1916832"/>
            <a:ext cx="7200800" cy="3896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223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二维正态分布剖面图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42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7539" r="13380" b="23512"/>
          <a:stretch>
            <a:fillRect/>
          </a:stretch>
        </p:blipFill>
        <p:spPr bwMode="auto">
          <a:xfrm>
            <a:off x="1187624" y="1772816"/>
            <a:ext cx="6623893" cy="399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56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二维正态分布的边缘分布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348498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𝒀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𝑵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𝝆</m:t>
                        </m:r>
                      </m:e>
                    </m:d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则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𝑿</m:t>
                      </m:r>
                      <m:r>
                        <a:rPr lang="en-US" altLang="zh-CN" b="1" i="1" smtClean="0">
                          <a:latin typeface="Cambria Math"/>
                        </a:rPr>
                        <m:t>∼</m:t>
                      </m:r>
                      <m:r>
                        <a:rPr lang="en-US" altLang="zh-CN" b="1" i="1" smtClean="0">
                          <a:latin typeface="Cambria Math"/>
                        </a:rPr>
                        <m:t>𝑵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, </m:t>
                      </m:r>
                      <m:r>
                        <a:rPr lang="en-US" altLang="zh-CN" b="1" i="1" smtClean="0">
                          <a:latin typeface="Cambria Math"/>
                        </a:rPr>
                        <m:t>𝒀</m:t>
                      </m:r>
                      <m:r>
                        <a:rPr lang="en-US" altLang="zh-CN" b="1" i="1" smtClean="0">
                          <a:latin typeface="Cambria Math"/>
                        </a:rPr>
                        <m:t>∼</m:t>
                      </m:r>
                      <m:r>
                        <a:rPr lang="en-US" altLang="zh-CN" b="1" i="1" smtClean="0">
                          <a:latin typeface="Cambria Math"/>
                        </a:rPr>
                        <m:t>𝑵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即：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𝝅</m:t>
                            </m:r>
                          </m:e>
                        </m:rad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𝒆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𝒙</m:t>
                                    </m:r>
                                    <m:r>
                                      <a:rPr lang="en-US" altLang="zh-CN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𝝁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  <m:sSubSup>
                              <m:sSub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𝟐</m:t>
                                </m:r>
                              </m:sup>
                            </m:sSubSup>
                          </m:den>
                        </m:f>
                      </m:sup>
                    </m:sSup>
                    <m:r>
                      <a:rPr lang="en-US" altLang="zh-CN" b="1" i="1" smtClean="0">
                        <a:latin typeface="Cambria Math"/>
                      </a:rPr>
                      <m:t>, −∞&lt;</m:t>
                    </m:r>
                    <m:r>
                      <a:rPr lang="en-US" altLang="zh-CN" b="1" i="1" smtClean="0">
                        <a:latin typeface="Cambria Math"/>
                      </a:rPr>
                      <m:t>𝒙</m:t>
                    </m:r>
                    <m:r>
                      <a:rPr lang="en-US" altLang="zh-CN" b="1" i="1" smtClean="0">
                        <a:latin typeface="Cambria Math"/>
                      </a:rPr>
                      <m:t>&lt;+∞</m:t>
                    </m:r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𝒀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𝒚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𝝅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𝒆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𝒚</m:t>
                                      </m:r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 smtClean="0">
                                              <a:latin typeface="Cambria Math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𝟐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bSup>
                            </m:den>
                          </m:f>
                        </m:sup>
                      </m:sSup>
                      <m:r>
                        <a:rPr lang="en-US" altLang="zh-CN" i="1">
                          <a:latin typeface="Cambria Math"/>
                        </a:rPr>
                        <m:t>, −∞&lt;</m:t>
                      </m:r>
                      <m:r>
                        <a:rPr lang="en-US" altLang="zh-CN" b="1" i="1" smtClean="0">
                          <a:latin typeface="Cambria Math"/>
                        </a:rPr>
                        <m:t>𝒚</m:t>
                      </m:r>
                      <m:r>
                        <a:rPr lang="en-US" altLang="zh-CN" i="1">
                          <a:latin typeface="Cambria Math"/>
                        </a:rPr>
                        <m:t>&lt;+∞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3484984"/>
              </a:xfrm>
              <a:blipFill rotWithShape="0">
                <a:blip r:embed="rId2"/>
                <a:stretch>
                  <a:fillRect l="-1645" t="-17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43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19672" y="5138028"/>
            <a:ext cx="6264696" cy="52322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二</a:t>
            </a:r>
            <a:r>
              <a:rPr lang="zh-CN" altLang="en-US" sz="2800" b="1" dirty="0">
                <a:solidFill>
                  <a:srgbClr val="FF0000"/>
                </a:solidFill>
              </a:rPr>
              <a:t>维正态分布的边缘分布仍是正态分布</a:t>
            </a:r>
            <a:endParaRPr lang="zh-CN" altLang="en-US" sz="2800" b="1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11560" y="5805264"/>
            <a:ext cx="8153400" cy="5760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zh-CN" altLang="en-US" dirty="0" smtClean="0"/>
              <a:t>证：根据边缘分布的定义，换元积分即可。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5496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二维正态随机变量的独立性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44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403648" y="1628800"/>
                <a:ext cx="6408712" cy="981935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800" b="1" dirty="0" smtClean="0">
                    <a:solidFill>
                      <a:srgbClr val="7030A0"/>
                    </a:solidFill>
                  </a:rPr>
                  <a:t>定理：</a:t>
                </a:r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设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𝑿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𝒀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∼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𝑵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𝝁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𝝁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𝝈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bSup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𝝈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bSup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𝝆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800" b="1" dirty="0" smtClean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𝑿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相互独立的充要条件为：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𝝆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。</a:t>
                </a:r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628800"/>
                <a:ext cx="6408712" cy="981935"/>
              </a:xfrm>
              <a:prstGeom prst="rect">
                <a:avLst/>
              </a:prstGeom>
              <a:blipFill rotWithShape="0">
                <a:blip r:embed="rId2"/>
                <a:stretch>
                  <a:fillRect l="-1801" t="-6098" r="-1611" b="-15854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852936"/>
            <a:ext cx="7709694" cy="3433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828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二维正态随机变量的独立性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45</a:t>
            </a:fld>
            <a:endParaRPr lang="zh-CN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87519"/>
            <a:ext cx="6400016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244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二维正态随机变量的独立性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46</a:t>
            </a:fld>
            <a:endParaRPr lang="zh-CN" altLang="en-US" dirty="0"/>
          </a:p>
        </p:txBody>
      </p:sp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790" y="1700808"/>
            <a:ext cx="6806699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22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</a:t>
            </a:r>
            <a:r>
              <a:rPr lang="zh-CN" altLang="en-US" dirty="0" smtClean="0"/>
              <a:t>维正态随机变量之间的协方差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𝒀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𝑵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𝝁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𝝁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𝝈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p>
                    </m:sSubSup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𝝈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p>
                    </m:sSubSup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𝝆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则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 dirty="0">
                          <a:latin typeface="Cambria Math"/>
                        </a:rPr>
                        <m:t>cov</m:t>
                      </m:r>
                      <m:d>
                        <m:d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/>
                            </a:rPr>
                            <m:t>𝑿</m:t>
                          </m:r>
                          <m:r>
                            <a:rPr lang="en-US" altLang="zh-CN" b="1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1" i="1" dirty="0" smtClean="0">
                              <a:latin typeface="Cambria Math"/>
                            </a:rPr>
                            <m:t>𝒀</m:t>
                          </m:r>
                        </m:e>
                      </m:d>
                      <m:r>
                        <a:rPr lang="en-US" altLang="zh-CN" b="1" i="1" dirty="0" smtClean="0">
                          <a:latin typeface="Cambria Math"/>
                        </a:rPr>
                        <m:t>=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𝝆</m:t>
                      </m:r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/>
                            </a:rPr>
                            <m:t>𝝈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/>
                            </a:rPr>
                            <m:t>𝝈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i="1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证：</a:t>
                </a:r>
                <a:endParaRPr lang="en-US" altLang="zh-CN" dirty="0"/>
              </a:p>
              <a:p>
                <a:pPr marL="0" indent="0">
                  <a:buNone/>
                </a:pPr>
                <a:endParaRPr lang="zh-CN" altLang="en-US" i="1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1645" t="-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47</a:t>
            </a:fld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475657" y="2636912"/>
            <a:ext cx="5184575" cy="3816423"/>
            <a:chOff x="1475657" y="2636912"/>
            <a:chExt cx="5472608" cy="4065201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7" y="2636912"/>
              <a:ext cx="5472608" cy="286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5445224"/>
              <a:ext cx="4075882" cy="1256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357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二维正态随机变量之间的协方差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3917032"/>
              </a:xfrm>
            </p:spPr>
            <p:txBody>
              <a:bodyPr/>
              <a:lstStyle/>
              <a:p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𝑿</m:t>
                        </m:r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r>
                          <a:rPr lang="en-US" altLang="zh-CN" i="1">
                            <a:latin typeface="Cambria Math"/>
                          </a:rPr>
                          <m:t>𝒀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∼</m:t>
                    </m:r>
                    <m:r>
                      <a:rPr lang="en-US" altLang="zh-CN" i="1">
                        <a:latin typeface="Cambria Math"/>
                      </a:rPr>
                      <m:t>𝑵</m:t>
                    </m:r>
                    <m:r>
                      <a:rPr lang="en-US" altLang="zh-CN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𝝁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𝝁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𝝈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𝟐</m:t>
                        </m:r>
                      </m:sup>
                    </m:sSubSup>
                    <m:r>
                      <a:rPr lang="en-US" altLang="zh-CN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𝝈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𝟐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𝟐</m:t>
                        </m:r>
                      </m:sup>
                    </m:sSubSup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𝝆</m:t>
                    </m:r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 smtClean="0"/>
                  <a:t>令</a:t>
                </a:r>
                <a:endParaRPr lang="en-US" altLang="zh-CN" b="1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 smtClean="0">
                              <a:latin typeface="Cambria Math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dirty="0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CN" b="1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latin typeface="Cambria Math"/>
                            </a:rPr>
                            <m:t>𝑿</m:t>
                          </m:r>
                          <m:r>
                            <a:rPr lang="en-US" altLang="zh-CN" b="1" i="1" dirty="0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b="1" i="1" dirty="0" smtClean="0">
                          <a:latin typeface="Cambria Math"/>
                        </a:rPr>
                        <m:t>,</m:t>
                      </m:r>
                      <m:sSup>
                        <m:sSup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 smtClean="0">
                              <a:latin typeface="Cambria Math"/>
                            </a:rPr>
                            <m:t>𝒀</m:t>
                          </m:r>
                        </m:e>
                        <m:sup>
                          <m:r>
                            <a:rPr lang="en-US" altLang="zh-CN" b="1" i="1" dirty="0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CN" b="1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latin typeface="Cambria Math"/>
                            </a:rPr>
                            <m:t>𝒀</m:t>
                          </m:r>
                          <m:r>
                            <a:rPr lang="en-US" altLang="zh-CN" b="1" i="1" dirty="0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/>
                  <a:t>则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dirty="0">
                          <a:latin typeface="Cambria Math"/>
                        </a:rPr>
                        <m:t>cov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i="1" dirty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/>
                                </a:rPr>
                                <m:t>𝒀</m:t>
                              </m:r>
                            </m:e>
                            <m:sup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i="1" dirty="0">
                          <a:latin typeface="Cambria Math"/>
                        </a:rPr>
                        <m:t>=</m:t>
                      </m:r>
                      <m:r>
                        <a:rPr lang="en-US" altLang="zh-CN" i="1" dirty="0">
                          <a:latin typeface="Cambria Math"/>
                        </a:rPr>
                        <m:t>𝝆</m:t>
                      </m:r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 smtClean="0"/>
                  <a:t>证：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/>
                      </a:rPr>
                      <m:t>cov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i="1" dirty="0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/>
                              </a:rPr>
                              <m:t>𝒀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1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/>
                          </a:rPr>
                          <m:t>cov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𝑿</m:t>
                            </m:r>
                            <m:r>
                              <a:rPr lang="en-US" altLang="zh-CN" i="1" dirty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𝒀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US" altLang="zh-CN" b="1" i="1" dirty="0" smtClean="0">
                        <a:latin typeface="Cambria Math"/>
                      </a:rPr>
                      <m:t>=</m:t>
                    </m:r>
                    <m:r>
                      <a:rPr lang="en-US" altLang="zh-CN" b="1" i="1" dirty="0" smtClean="0">
                        <a:latin typeface="Cambria Math"/>
                      </a:rPr>
                      <m:t>𝝆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3917032"/>
              </a:xfrm>
              <a:blipFill rotWithShape="0">
                <a:blip r:embed="rId2"/>
                <a:stretch>
                  <a:fillRect l="-1645" t="-1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48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915816" y="5589240"/>
                <a:ext cx="4176464" cy="523220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𝝆</m:t>
                    </m:r>
                  </m:oMath>
                </a14:m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被称为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的相关系数</a:t>
                </a:r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5589240"/>
                <a:ext cx="4176464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0112" r="-727" b="-29213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253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标准化随机变量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 smtClean="0"/>
                  <a:t>已知随机变量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的期望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和方差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&gt;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𝟎</m:t>
                        </m:r>
                      </m:e>
                    </m:d>
                  </m:oMath>
                </a14:m>
                <a:r>
                  <a:rPr lang="zh-CN" altLang="en-US" dirty="0" smtClean="0"/>
                  <a:t>时，常考虑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中心化随机变量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𝑿</m:t>
                          </m:r>
                        </m:e>
                      </m:acc>
                      <m:r>
                        <a:rPr lang="en-US" altLang="zh-CN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𝑿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−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𝑬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(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𝑿</m:t>
                      </m:r>
                      <m:r>
                        <a:rPr lang="en-US" altLang="zh-CN" b="1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标准化随机变量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𝑿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𝑬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𝑿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𝑫</m:t>
                              </m:r>
                              <m:d>
                                <m:dPr>
                                  <m:ctrlP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en-US" altLang="zh-CN" b="1" dirty="0" smtClean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/>
                      </a:rPr>
                      <m:t>𝟏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r>
                  <a:rPr lang="zh-CN" altLang="en-US" dirty="0" smtClean="0"/>
                  <a:t>例：若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𝑵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𝝁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𝝈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 smtClean="0"/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𝑵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𝟏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 smtClean="0"/>
                  <a:t>.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1421" t="-12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969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一些性质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dirty="0" smtClean="0"/>
                  <a:t>类似于离散型，连续型</a:t>
                </a:r>
                <a:r>
                  <a:rPr lang="en-US" altLang="zh-CN" dirty="0" err="1" smtClean="0"/>
                  <a:t>r.v</a:t>
                </a:r>
                <a:r>
                  <a:rPr lang="en-US" altLang="zh-CN" dirty="0" smtClean="0"/>
                  <a:t>.</a:t>
                </a:r>
                <a:r>
                  <a:rPr lang="zh-CN" altLang="en-US" dirty="0" smtClean="0"/>
                  <a:t>期望同样具有线性性质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dirty="0" smtClean="0"/>
                  <a:t>连续型，密度函数为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令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连续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.</a:t>
                </a:r>
                <a:r>
                  <a:rPr lang="zh-CN" altLang="en-US" dirty="0" smtClean="0"/>
                  <a:t>若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r>
                  <a:rPr lang="zh-CN" altLang="en-US" dirty="0" smtClean="0"/>
                  <a:t>绝对收敛，则</a:t>
                </a: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en-US" altLang="zh-CN" dirty="0" smtClean="0"/>
                  <a:t>	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e>
                    </m:nary>
                  </m:oMath>
                </a14:m>
                <a:r>
                  <a:rPr lang="en-US" altLang="zh-CN" dirty="0" smtClean="0"/>
                  <a:t>.</a:t>
                </a:r>
              </a:p>
              <a:p>
                <a:r>
                  <a:rPr lang="zh-CN" altLang="en-US" dirty="0"/>
                  <a:t>类似</a:t>
                </a:r>
                <a:r>
                  <a:rPr lang="zh-CN" altLang="en-US" dirty="0" smtClean="0"/>
                  <a:t>地，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dirty="0"/>
                  <a:t>连续型</a:t>
                </a:r>
                <a:r>
                  <a:rPr lang="zh-CN" altLang="en-US" dirty="0" smtClean="0"/>
                  <a:t>，</a:t>
                </a:r>
                <a:r>
                  <a:rPr lang="zh-CN" altLang="en-US" dirty="0"/>
                  <a:t>联合</a:t>
                </a:r>
                <a:r>
                  <a:rPr lang="zh-CN" altLang="en-US" dirty="0" smtClean="0"/>
                  <a:t>密度为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 smtClean="0"/>
                  <a:t>则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𝒅𝒙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𝒅𝒚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449" t="-3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862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相关系数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dirty="0" smtClean="0"/>
                  <a:t>对随机变量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dirty="0" smtClean="0"/>
                  <a:t>，设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&gt;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en-US" altLang="zh-CN" dirty="0" smtClean="0"/>
                  <a:t>,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/>
                          </a:rPr>
                          <m:t>𝒀</m:t>
                        </m:r>
                      </m:e>
                    </m:d>
                    <m:r>
                      <a:rPr lang="en-US" altLang="zh-CN" b="1" i="1" dirty="0" smtClean="0">
                        <a:latin typeface="Cambria Math"/>
                      </a:rPr>
                      <m:t>&gt;</m:t>
                    </m:r>
                    <m:r>
                      <a:rPr lang="en-US" altLang="zh-CN" b="1" i="1" dirty="0" smtClean="0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dirty="0" smtClean="0"/>
                  <a:t>均存在，则称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𝑿𝒀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0" smtClean="0">
                              <a:latin typeface="Cambria Math"/>
                            </a:rPr>
                            <m:t>𝐜𝐨𝐯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𝑿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𝒀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𝑫</m:t>
                              </m:r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𝑫</m:t>
                              </m:r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𝒀</m:t>
                                  </m:r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dirty="0" smtClean="0"/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相关系数</a:t>
                </a:r>
                <a:r>
                  <a:rPr lang="zh-CN" altLang="en-US" dirty="0" smtClean="0"/>
                  <a:t>。在不引起混淆时，记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𝑿𝒀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𝝆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dirty="0" smtClean="0"/>
                  <a:t>的标准化随机变量为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𝒀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/>
                  <a:t>，则有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dirty="0">
                          <a:latin typeface="Cambria Math"/>
                        </a:rPr>
                        <m:t>cov</m:t>
                      </m:r>
                      <m:d>
                        <m:d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1" i="1" dirty="0" smtClean="0">
                              <a:latin typeface="Cambria Math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CN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𝒀</m:t>
                              </m:r>
                            </m:e>
                            <m:sup>
                              <m:r>
                                <a:rPr lang="en-US" altLang="zh-CN" b="1" i="1" dirty="0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b="1" i="0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/>
                            </a:rPr>
                            <m:t>𝝆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/>
                            </a:rPr>
                            <m:t>𝑿𝒀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1421" t="-19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869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柯西</a:t>
            </a:r>
            <a:r>
              <a:rPr lang="en-US" altLang="zh-CN" dirty="0"/>
              <a:t>-</a:t>
            </a:r>
            <a:r>
              <a:rPr lang="zh-CN" altLang="en-US" dirty="0"/>
              <a:t>许瓦兹</a:t>
            </a:r>
            <a:r>
              <a:rPr lang="zh-CN" altLang="en-US" dirty="0" smtClean="0"/>
              <a:t>不等式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2564904"/>
                <a:ext cx="8153400" cy="35310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证：对任意实数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𝒕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𝒈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𝒕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𝒕𝑿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𝒀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𝒕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/>
                      </a:rPr>
                      <m:t>−</m:t>
                    </m:r>
                    <m:r>
                      <a:rPr lang="en-US" altLang="zh-CN" i="1">
                        <a:latin typeface="Cambria Math"/>
                      </a:rPr>
                      <m:t>𝟐</m:t>
                    </m:r>
                    <m:r>
                      <a:rPr lang="en-US" altLang="zh-CN" i="1">
                        <a:latin typeface="Cambria Math"/>
                      </a:rPr>
                      <m:t>𝒕𝑬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𝑿𝒀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+</m:t>
                    </m:r>
                    <m:r>
                      <a:rPr lang="en-US" altLang="zh-CN" i="1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𝒀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i="1" dirty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ea typeface="Cambria Math"/>
                  </a:rPr>
                  <a:t>由于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  <a:ea typeface="Cambria Math"/>
                      </a:rPr>
                      <m:t>𝒈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en-US" dirty="0">
                    <a:latin typeface="Cambria Math"/>
                    <a:ea typeface="Cambria Math"/>
                  </a:rPr>
                  <a:t>恒大于</a:t>
                </a:r>
                <a:r>
                  <a:rPr lang="en-US" altLang="zh-CN" dirty="0">
                    <a:latin typeface="Cambria Math"/>
                    <a:ea typeface="Cambria Math"/>
                  </a:rPr>
                  <a:t>0</a:t>
                </a:r>
                <a:r>
                  <a:rPr lang="zh-CN" altLang="en-US" dirty="0">
                    <a:latin typeface="Cambria Math"/>
                    <a:ea typeface="Cambria Math"/>
                  </a:rPr>
                  <a:t>，故</a:t>
                </a:r>
                <a:endParaRPr lang="en-US" altLang="zh-CN" dirty="0">
                  <a:latin typeface="Cambria Math"/>
                  <a:ea typeface="Cambria Math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  <a:ea typeface="Cambria Math"/>
                      </a:rPr>
                      <m:t>𝚫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/>
                                    <a:ea typeface="Cambria Math"/>
                                  </a:rPr>
                                  <m:t>𝑿𝒀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i="1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𝟒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𝑬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/>
                        <a:ea typeface="Cambria Math"/>
                      </a:rPr>
                      <m:t>𝑬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𝒀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  <a:ea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en-US" altLang="zh-CN" dirty="0" smtClean="0"/>
                  <a:t>.</a:t>
                </a:r>
                <a:endParaRPr lang="en-US" altLang="zh-CN" dirty="0"/>
              </a:p>
              <a:p>
                <a:r>
                  <a:rPr lang="zh-CN" altLang="en-US" dirty="0" smtClean="0"/>
                  <a:t>注</a:t>
                </a:r>
                <a:r>
                  <a:rPr lang="zh-CN" altLang="en-US" dirty="0"/>
                  <a:t>：等号成立当且仅当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𝒕𝑿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/>
                                  </a:rPr>
                                  <m:t>𝒀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𝟎</m:t>
                    </m:r>
                    <m:r>
                      <a:rPr lang="en-US" altLang="zh-CN" i="1">
                        <a:latin typeface="Cambria Math"/>
                      </a:rPr>
                      <m:t>,</m:t>
                    </m:r>
                  </m:oMath>
                </a14:m>
                <a:r>
                  <a:rPr lang="zh-CN" altLang="en-US" dirty="0"/>
                  <a:t>即存在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𝒕</m:t>
                    </m:r>
                  </m:oMath>
                </a14:m>
                <a:r>
                  <a:rPr lang="zh-CN" altLang="en-US" dirty="0"/>
                  <a:t>，使得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𝒀</m:t>
                        </m:r>
                        <m:r>
                          <a:rPr lang="en-US" altLang="zh-CN" i="1">
                            <a:latin typeface="Cambria Math"/>
                          </a:rPr>
                          <m:t>=</m:t>
                        </m:r>
                        <m:r>
                          <a:rPr lang="en-US" altLang="zh-CN" i="1">
                            <a:latin typeface="Cambria Math"/>
                          </a:rPr>
                          <m:t>𝒕𝑿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𝟏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2564904"/>
                <a:ext cx="8153400" cy="3531096"/>
              </a:xfrm>
              <a:blipFill rotWithShape="0">
                <a:blip r:embed="rId2"/>
                <a:stretch>
                  <a:fillRect l="-1645" t="-1727" r="-1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51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699792" y="1700808"/>
                <a:ext cx="4176464" cy="578685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𝑿𝒀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/>
                        </a:rPr>
                        <m:t>≤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𝒀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700808"/>
                <a:ext cx="4176464" cy="5786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971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相关系数性质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2420888"/>
                <a:ext cx="8153400" cy="367511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证：由柯西</a:t>
                </a:r>
                <a:r>
                  <a:rPr lang="en-US" altLang="zh-CN" dirty="0" smtClean="0"/>
                  <a:t>-</a:t>
                </a:r>
                <a:r>
                  <a:rPr lang="zh-CN" altLang="en-US" dirty="0" smtClean="0"/>
                  <a:t>许瓦兹不等式知，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𝑬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𝑿</m:t>
                                      </m:r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𝑬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/>
                                            </a:rPr>
                                            <m:t>𝑿</m:t>
                                          </m:r>
                                        </m:e>
                                      </m:d>
                                    </m:e>
                                  </m:d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𝒀</m:t>
                                      </m:r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𝑬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/>
                                            </a:rPr>
                                            <m:t>𝒀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≤</m:t>
                      </m:r>
                      <m:r>
                        <a:rPr lang="en-US" altLang="zh-CN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𝑿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𝑬</m:t>
                                  </m:r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𝑿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𝒀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𝑬</m:t>
                                  </m:r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b="1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𝐜𝐨𝐯</m:t>
                            </m:r>
                            <m:d>
                              <m:dPr>
                                <m:ctrlP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𝑿</m:t>
                                </m:r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≤</m:t>
                    </m:r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𝑫</m:t>
                    </m:r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𝒀</m:t>
                    </m:r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altLang="zh-CN" sz="32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b="1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2420888"/>
                <a:ext cx="8153400" cy="3675112"/>
              </a:xfrm>
              <a:blipFill rotWithShape="0">
                <a:blip r:embed="rId2"/>
                <a:stretch>
                  <a:fillRect l="-1645" t="-2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52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547664" y="1700808"/>
                <a:ext cx="6192688" cy="532966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𝝆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𝑿𝒀</m:t>
                            </m:r>
                          </m:sub>
                        </m:sSub>
                      </m:e>
                    </m:d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≤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altLang="zh-CN" sz="2800" b="1" dirty="0" smtClean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0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𝐜𝐨𝐯</m:t>
                            </m:r>
                            <m:d>
                              <m:dPr>
                                <m:ctrlPr>
                                  <a:rPr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𝑿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𝒀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≤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𝑫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𝒀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700808"/>
                <a:ext cx="6192688" cy="532966"/>
              </a:xfrm>
              <a:prstGeom prst="rect">
                <a:avLst/>
              </a:prstGeom>
              <a:blipFill rotWithShape="0">
                <a:blip r:embed="rId3"/>
                <a:stretch>
                  <a:fillRect t="-14444" b="-28889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66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相关系数性质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53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619672" y="1700808"/>
                <a:ext cx="6192688" cy="1384995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𝝆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𝑿𝒀</m:t>
                            </m:r>
                          </m:sub>
                        </m:sSub>
                      </m:e>
                    </m:d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zh-CN" altLang="en-US" sz="2800" b="1" dirty="0">
                    <a:solidFill>
                      <a:srgbClr val="FF0000"/>
                    </a:solidFill>
                  </a:rPr>
                  <a:t>当且仅当存在常数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/>
                      </a:rPr>
                      <m:t>𝒂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/>
                      </a:rPr>
                      <m:t>𝒃</m:t>
                    </m:r>
                  </m:oMath>
                </a14:m>
                <a:r>
                  <a:rPr lang="zh-CN" altLang="en-US" sz="2800" b="1" dirty="0">
                    <a:solidFill>
                      <a:srgbClr val="FF0000"/>
                    </a:solidFill>
                  </a:rPr>
                  <a:t>，</a:t>
                </a:r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使得</a:t>
                </a:r>
                <a:endParaRPr lang="en-US" altLang="zh-CN" sz="2800" b="1" dirty="0" smtClean="0">
                  <a:solidFill>
                    <a:srgbClr val="FF000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𝒀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𝒂𝑿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𝒃</m:t>
                        </m:r>
                      </m:e>
                    </m:d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altLang="zh-CN" sz="2800" b="1" dirty="0" smtClean="0">
                    <a:solidFill>
                      <a:srgbClr val="FF0000"/>
                    </a:solidFill>
                  </a:rPr>
                  <a:t>,</a:t>
                </a:r>
              </a:p>
              <a:p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有线性关系的概率为</a:t>
                </a:r>
                <a:r>
                  <a:rPr lang="en-US" altLang="zh-CN" sz="2800" b="1" dirty="0" smtClean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2800" b="1" dirty="0">
                    <a:solidFill>
                      <a:srgbClr val="FF0000"/>
                    </a:solidFill>
                  </a:rPr>
                  <a:t>。</a:t>
                </a: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700808"/>
                <a:ext cx="6192688" cy="1384995"/>
              </a:xfrm>
              <a:prstGeom prst="rect">
                <a:avLst/>
              </a:prstGeom>
              <a:blipFill rotWithShape="0">
                <a:blip r:embed="rId2"/>
                <a:stretch>
                  <a:fillRect l="-1963" t="-3478" r="-1276" b="-10870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08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相关性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𝝆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𝑿𝒀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𝟏</m:t>
                    </m:r>
                  </m:oMath>
                </a14:m>
                <a:r>
                  <a:rPr lang="zh-CN" altLang="en-US" dirty="0" smtClean="0"/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线性相关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𝝆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𝑿𝒀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𝟏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正相关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𝑿𝒀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−</m:t>
                    </m:r>
                    <m:r>
                      <a:rPr lang="en-US" altLang="zh-CN" i="1">
                        <a:latin typeface="Cambria Math"/>
                      </a:rPr>
                      <m:t>𝟏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 smtClean="0"/>
                  <a:t>负相关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𝝆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𝑿𝒀</m:t>
                        </m:r>
                      </m:sub>
                    </m:sSub>
                  </m:oMath>
                </a14:m>
                <a:r>
                  <a:rPr lang="zh-CN" altLang="en-US" dirty="0" smtClean="0"/>
                  <a:t>表示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dirty="0" smtClean="0"/>
                  <a:t>存在线性关系的强弱程度。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𝑿𝒀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越大，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dirty="0" smtClean="0"/>
                  <a:t>线性关系越强，反之越弱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𝑿𝒀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dirty="0" smtClean="0"/>
                  <a:t>表示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dirty="0" smtClean="0"/>
                  <a:t>不</a:t>
                </a:r>
                <a:r>
                  <a:rPr lang="zh-CN" altLang="en-US" dirty="0"/>
                  <a:t>存在</a:t>
                </a:r>
                <a:r>
                  <a:rPr lang="zh-CN" altLang="en-US" dirty="0" smtClean="0"/>
                  <a:t>线性关系，称为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不相关</a:t>
                </a:r>
                <a:r>
                  <a:rPr lang="zh-CN" altLang="en-US" dirty="0" smtClean="0"/>
                  <a:t>。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449" t="-1221" r="-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464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不相关等价定义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55</a:t>
            </a:fld>
            <a:endParaRPr lang="zh-CN" altLang="en-US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4537075" y="1988988"/>
          <a:ext cx="17145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4" name="Equation" r:id="rId3" imgW="1228651" imgH="447660" progId="Equation.3">
                  <p:embed/>
                </p:oleObj>
              </mc:Choice>
              <mc:Fallback>
                <p:oleObj name="Equation" r:id="rId3" imgW="1228651" imgH="4476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6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7075" y="1988988"/>
                        <a:ext cx="17145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99FF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3513138" y="2193776"/>
            <a:ext cx="838200" cy="152400"/>
          </a:xfrm>
          <a:prstGeom prst="leftRightArrow">
            <a:avLst>
              <a:gd name="adj1" fmla="val 50000"/>
              <a:gd name="adj2" fmla="val 11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413000" y="1962001"/>
            <a:ext cx="935038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0" i="1">
                <a:solidFill>
                  <a:srgbClr val="070605"/>
                </a:solidFill>
              </a:rPr>
              <a:t> X</a:t>
            </a:r>
            <a:endParaRPr lang="zh-CN" altLang="en-US" sz="3600" b="0">
              <a:solidFill>
                <a:srgbClr val="070605"/>
              </a:solidFill>
            </a:endParaRPr>
          </a:p>
          <a:p>
            <a:pPr eaLnBrk="1" hangingPunct="1"/>
            <a:r>
              <a:rPr lang="en-US" altLang="zh-CN" sz="3600" b="0" i="1">
                <a:solidFill>
                  <a:srgbClr val="070605"/>
                </a:solidFill>
              </a:rPr>
              <a:t> Y</a:t>
            </a:r>
          </a:p>
          <a:p>
            <a:pPr eaLnBrk="1" hangingPunct="1"/>
            <a:r>
              <a:rPr lang="zh-CN" altLang="en-US" sz="3600" b="0">
                <a:solidFill>
                  <a:srgbClr val="070605"/>
                </a:solidFill>
              </a:rPr>
              <a:t>不</a:t>
            </a:r>
          </a:p>
          <a:p>
            <a:pPr eaLnBrk="1" hangingPunct="1"/>
            <a:r>
              <a:rPr lang="zh-CN" altLang="en-US" sz="3600" b="0">
                <a:solidFill>
                  <a:srgbClr val="070605"/>
                </a:solidFill>
              </a:rPr>
              <a:t>相</a:t>
            </a:r>
          </a:p>
          <a:p>
            <a:pPr eaLnBrk="1" hangingPunct="1"/>
            <a:r>
              <a:rPr lang="zh-CN" altLang="en-US" sz="3600" b="0">
                <a:solidFill>
                  <a:srgbClr val="070605"/>
                </a:solidFill>
              </a:rPr>
              <a:t>关</a:t>
            </a:r>
            <a:endParaRPr lang="zh-CN" altLang="en-US" sz="3600" b="0" i="1">
              <a:solidFill>
                <a:srgbClr val="070605"/>
              </a:solidFill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513138" y="2955776"/>
            <a:ext cx="838200" cy="152400"/>
          </a:xfrm>
          <a:prstGeom prst="leftRightArrow">
            <a:avLst>
              <a:gd name="adj1" fmla="val 50000"/>
              <a:gd name="adj2" fmla="val 11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" name="Object 7"/>
          <p:cNvGraphicFramePr>
            <a:graphicFrameLocks noChangeAspect="1"/>
          </p:cNvGraphicFramePr>
          <p:nvPr>
            <p:extLst/>
          </p:nvPr>
        </p:nvGraphicFramePr>
        <p:xfrm>
          <a:off x="4572000" y="2730351"/>
          <a:ext cx="31242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5" name="Equation" r:id="rId5" imgW="2200231" imgH="409590" progId="Equation.3">
                  <p:embed/>
                </p:oleObj>
              </mc:Choice>
              <mc:Fallback>
                <p:oleObj name="Equation" r:id="rId5" imgW="2200231" imgH="4095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6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730351"/>
                        <a:ext cx="312420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99FF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3513138" y="3793976"/>
            <a:ext cx="914400" cy="150812"/>
          </a:xfrm>
          <a:prstGeom prst="leftRightArrow">
            <a:avLst>
              <a:gd name="adj1" fmla="val 50000"/>
              <a:gd name="adj2" fmla="val 1212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1" name="Object 9"/>
          <p:cNvGraphicFramePr>
            <a:graphicFrameLocks noChangeAspect="1"/>
          </p:cNvGraphicFramePr>
          <p:nvPr>
            <p:extLst/>
          </p:nvPr>
        </p:nvGraphicFramePr>
        <p:xfrm>
          <a:off x="4572000" y="3546326"/>
          <a:ext cx="4357688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6" name="Equation" r:id="rId7" imgW="3295755" imgH="409590" progId="Equation.3">
                  <p:embed/>
                </p:oleObj>
              </mc:Choice>
              <mc:Fallback>
                <p:oleObj name="Equation" r:id="rId7" imgW="3295755" imgH="4095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6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546326"/>
                        <a:ext cx="4357688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99FF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3513138" y="4632176"/>
            <a:ext cx="914400" cy="152400"/>
          </a:xfrm>
          <a:prstGeom prst="leftRightArrow">
            <a:avLst>
              <a:gd name="adj1" fmla="val 50000"/>
              <a:gd name="adj2" fmla="val 1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3" name="Object 11"/>
          <p:cNvGraphicFramePr>
            <a:graphicFrameLocks noChangeAspect="1"/>
          </p:cNvGraphicFramePr>
          <p:nvPr>
            <p:extLst/>
          </p:nvPr>
        </p:nvGraphicFramePr>
        <p:xfrm>
          <a:off x="4572000" y="4479776"/>
          <a:ext cx="43576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7" name="Equation" r:id="rId9" imgW="4162292" imgH="409590" progId="Equation.3">
                  <p:embed/>
                </p:oleObj>
              </mc:Choice>
              <mc:Fallback>
                <p:oleObj name="Equation" r:id="rId9" imgW="4162292" imgH="4095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6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479776"/>
                        <a:ext cx="435768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99FF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1331913" y="2970063"/>
            <a:ext cx="838200" cy="184150"/>
          </a:xfrm>
          <a:prstGeom prst="rightArrow">
            <a:avLst>
              <a:gd name="adj1" fmla="val 50000"/>
              <a:gd name="adj2" fmla="val 11379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5" name="Group 15"/>
          <p:cNvGrpSpPr>
            <a:grpSpLocks/>
          </p:cNvGrpSpPr>
          <p:nvPr/>
        </p:nvGrpSpPr>
        <p:grpSpPr bwMode="auto">
          <a:xfrm>
            <a:off x="1331913" y="3198663"/>
            <a:ext cx="838200" cy="303213"/>
            <a:chOff x="2256" y="2976"/>
            <a:chExt cx="624" cy="192"/>
          </a:xfrm>
        </p:grpSpPr>
        <p:sp>
          <p:nvSpPr>
            <p:cNvPr id="16" name="AutoShape 16"/>
            <p:cNvSpPr>
              <a:spLocks noChangeArrowheads="1"/>
            </p:cNvSpPr>
            <p:nvPr/>
          </p:nvSpPr>
          <p:spPr bwMode="auto">
            <a:xfrm>
              <a:off x="2256" y="3024"/>
              <a:ext cx="624" cy="96"/>
            </a:xfrm>
            <a:prstGeom prst="leftArrow">
              <a:avLst>
                <a:gd name="adj1" fmla="val 50000"/>
                <a:gd name="adj2" fmla="val 16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2448" y="2976"/>
              <a:ext cx="336" cy="192"/>
            </a:xfrm>
            <a:prstGeom prst="line">
              <a:avLst/>
            </a:prstGeom>
            <a:noFill/>
            <a:ln w="38100">
              <a:solidFill>
                <a:srgbClr val="07060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8" name="Rectangle 23"/>
          <p:cNvSpPr>
            <a:spLocks noChangeArrowheads="1"/>
          </p:cNvSpPr>
          <p:nvPr/>
        </p:nvSpPr>
        <p:spPr bwMode="auto">
          <a:xfrm>
            <a:off x="2339975" y="1817538"/>
            <a:ext cx="792163" cy="3168650"/>
          </a:xfrm>
          <a:prstGeom prst="rect">
            <a:avLst/>
          </a:prstGeom>
          <a:noFill/>
          <a:ln w="19050" algn="ctr">
            <a:solidFill>
              <a:srgbClr val="DE32D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466725" y="2265213"/>
            <a:ext cx="935038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0" i="1">
                <a:solidFill>
                  <a:srgbClr val="070605"/>
                </a:solidFill>
              </a:rPr>
              <a:t> X</a:t>
            </a:r>
            <a:endParaRPr lang="zh-CN" altLang="en-US" sz="3600" b="0">
              <a:solidFill>
                <a:srgbClr val="070605"/>
              </a:solidFill>
            </a:endParaRPr>
          </a:p>
          <a:p>
            <a:pPr eaLnBrk="1" hangingPunct="1"/>
            <a:r>
              <a:rPr lang="en-US" altLang="zh-CN" sz="3600" b="0" i="1">
                <a:solidFill>
                  <a:srgbClr val="070605"/>
                </a:solidFill>
              </a:rPr>
              <a:t> Y</a:t>
            </a:r>
          </a:p>
          <a:p>
            <a:pPr eaLnBrk="1" hangingPunct="1"/>
            <a:r>
              <a:rPr lang="zh-CN" altLang="en-US" sz="3600" b="0">
                <a:solidFill>
                  <a:srgbClr val="070605"/>
                </a:solidFill>
              </a:rPr>
              <a:t>独立</a:t>
            </a:r>
          </a:p>
        </p:txBody>
      </p:sp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395288" y="1817538"/>
            <a:ext cx="792162" cy="3168650"/>
          </a:xfrm>
          <a:prstGeom prst="rect">
            <a:avLst/>
          </a:prstGeom>
          <a:noFill/>
          <a:ln w="19050" algn="ctr">
            <a:solidFill>
              <a:srgbClr val="DE32D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1115368" y="5301208"/>
                <a:ext cx="655297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 smtClean="0"/>
                  <a:t>注：若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/>
                      </a:rPr>
                      <m:t>(</m:t>
                    </m:r>
                    <m:r>
                      <a:rPr lang="en-US" altLang="zh-CN" sz="3200" b="1" i="1" smtClean="0">
                        <a:latin typeface="Cambria Math"/>
                      </a:rPr>
                      <m:t>𝑿</m:t>
                    </m:r>
                    <m:r>
                      <a:rPr lang="en-US" altLang="zh-CN" sz="3200" b="1" i="1" smtClean="0">
                        <a:latin typeface="Cambria Math"/>
                      </a:rPr>
                      <m:t>,</m:t>
                    </m:r>
                    <m:r>
                      <a:rPr lang="en-US" altLang="zh-CN" sz="3200" b="1" i="1" smtClean="0">
                        <a:latin typeface="Cambria Math"/>
                      </a:rPr>
                      <m:t>𝒀</m:t>
                    </m:r>
                    <m:r>
                      <a:rPr lang="en-US" altLang="zh-CN" sz="3200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3200" b="1" dirty="0" smtClean="0"/>
                  <a:t>服从二维正态分布，则</a:t>
                </a:r>
                <a:endParaRPr lang="en-US" altLang="zh-CN" sz="3200" b="1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/>
                      </a:rPr>
                      <m:t>𝑿</m:t>
                    </m:r>
                    <m:r>
                      <a:rPr lang="en-US" altLang="zh-CN" sz="3200" b="1" i="1" smtClean="0">
                        <a:latin typeface="Cambria Math"/>
                      </a:rPr>
                      <m:t>,</m:t>
                    </m:r>
                    <m:r>
                      <a:rPr lang="en-US" altLang="zh-CN" sz="3200" b="1" i="1" smtClean="0"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sz="3200" b="1" dirty="0" smtClean="0"/>
                  <a:t>相互独立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/>
                      </a:rPr>
                      <m:t>⇔</m:t>
                    </m:r>
                  </m:oMath>
                </a14:m>
                <a:r>
                  <a:rPr lang="en-US" altLang="zh-CN" sz="32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latin typeface="Cambria Math"/>
                      </a:rPr>
                      <m:t>𝑿</m:t>
                    </m:r>
                    <m:r>
                      <a:rPr lang="en-US" altLang="zh-CN" sz="3200" b="1" i="1">
                        <a:latin typeface="Cambria Math"/>
                      </a:rPr>
                      <m:t>,</m:t>
                    </m:r>
                    <m:r>
                      <a:rPr lang="en-US" altLang="zh-CN" sz="3200" b="1" i="1"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sz="3200" b="1" dirty="0" smtClean="0"/>
                  <a:t>不相关</a:t>
                </a:r>
                <a:endParaRPr lang="zh-CN" altLang="en-US" sz="32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68" y="5301208"/>
                <a:ext cx="6552976" cy="1077218"/>
              </a:xfrm>
              <a:prstGeom prst="rect">
                <a:avLst/>
              </a:prstGeom>
              <a:blipFill rotWithShape="0">
                <a:blip r:embed="rId11"/>
                <a:stretch>
                  <a:fillRect l="-2419" t="-6818" r="-1767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03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utoUpdateAnimBg="0"/>
      <p:bldP spid="8" grpId="0" animBg="1"/>
      <p:bldP spid="10" grpId="0" animBg="1"/>
      <p:bldP spid="12" grpId="0" animBg="1"/>
      <p:bldP spid="14" grpId="0" animBg="1"/>
      <p:bldP spid="18" grpId="0" animBg="1"/>
      <p:bldP spid="19" grpId="0" autoUpdateAnimBg="0"/>
      <p:bldP spid="20" grpId="0" animBg="1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𝝆</m:t>
                    </m:r>
                  </m:oMath>
                </a14:m>
                <a:r>
                  <a:rPr lang="zh-CN" altLang="en-US" dirty="0" smtClean="0"/>
                  <a:t>表示存在线性关系的强弱程度</a:t>
                </a:r>
                <a:endParaRPr lang="zh-CN" altLang="en-US" dirty="0"/>
              </a:p>
            </p:txBody>
          </p:sp>
        </mc:Choice>
        <mc:Fallback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9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96470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𝒀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：作随机试验，得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, </m:t>
                    </m:r>
                    <m:r>
                      <a:rPr lang="en-US" altLang="zh-CN" b="1" i="1" smtClean="0">
                        <a:latin typeface="Cambria Math"/>
                      </a:rPr>
                      <m:t>𝒊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𝟏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𝟐</m:t>
                    </m:r>
                    <m:r>
                      <a:rPr lang="en-US" altLang="zh-CN" b="1" i="1" smtClean="0">
                        <a:latin typeface="Cambria Math"/>
                      </a:rPr>
                      <m:t>,…</m:t>
                    </m:r>
                  </m:oMath>
                </a14:m>
                <a:r>
                  <a:rPr lang="zh-CN" altLang="en-US" dirty="0" smtClean="0"/>
                  <a:t>，并在坐标系中标出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964704"/>
              </a:xfrm>
              <a:blipFill rotWithShape="0">
                <a:blip r:embed="rId3"/>
                <a:stretch>
                  <a:fillRect t="-10759" b="-10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56</a:t>
            </a:fld>
            <a:endParaRPr lang="zh-CN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68" y="2564904"/>
            <a:ext cx="6424884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956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𝝆</m:t>
                    </m:r>
                  </m:oMath>
                </a14:m>
                <a:r>
                  <a:rPr lang="zh-CN" altLang="en-US" dirty="0" smtClean="0"/>
                  <a:t>表示存在线性关系的强弱程度</a:t>
                </a:r>
                <a:endParaRPr lang="zh-CN" altLang="en-US" dirty="0"/>
              </a:p>
            </p:txBody>
          </p:sp>
        </mc:Choice>
        <mc:Fallback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9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57</a:t>
            </a:fld>
            <a:endParaRPr lang="zh-CN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41" y="2564904"/>
            <a:ext cx="7186613" cy="321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34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设随机变量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𝜽</m:t>
                    </m:r>
                  </m:oMath>
                </a14:m>
                <a:r>
                  <a:rPr lang="zh-CN" altLang="en-US" dirty="0" smtClean="0"/>
                  <a:t>服从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[</m:t>
                    </m:r>
                    <m:r>
                      <a:rPr lang="en-US" altLang="zh-CN" b="1" i="1" dirty="0" smtClean="0">
                        <a:latin typeface="Cambria Math"/>
                      </a:rPr>
                      <m:t>𝟎</m:t>
                    </m:r>
                    <m:r>
                      <a:rPr lang="en-US" altLang="zh-CN" b="1" i="1" dirty="0" smtClean="0">
                        <a:latin typeface="Cambria Math"/>
                      </a:rPr>
                      <m:t>,</m:t>
                    </m:r>
                    <m:r>
                      <a:rPr lang="en-US" altLang="zh-CN" b="1" i="1" dirty="0" smtClean="0">
                        <a:latin typeface="Cambria Math"/>
                      </a:rPr>
                      <m:t>𝟐</m:t>
                    </m:r>
                    <m:r>
                      <a:rPr lang="en-US" altLang="zh-CN" b="1" i="1" dirty="0" smtClean="0">
                        <a:latin typeface="Cambria Math"/>
                      </a:rPr>
                      <m:t>𝝅</m:t>
                    </m:r>
                    <m:r>
                      <a:rPr lang="en-US" altLang="zh-CN" b="1" i="1" dirty="0" smtClean="0">
                        <a:latin typeface="Cambria Math"/>
                      </a:rPr>
                      <m:t>]</m:t>
                    </m:r>
                  </m:oMath>
                </a14:m>
                <a:r>
                  <a:rPr lang="zh-CN" altLang="en-US" dirty="0" smtClean="0"/>
                  <a:t>上的均匀分布：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𝒑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𝟐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𝝅</m:t>
                                  </m:r>
                                </m:den>
                              </m:f>
                              <m:r>
                                <a:rPr lang="en-US" altLang="zh-CN" b="1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𝜽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𝝅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,       </m:t>
                              </m:r>
                              <m:r>
                                <a:rPr lang="zh-CN" altLang="en-US" i="1">
                                  <a:latin typeface="Cambria Math"/>
                                </a:rPr>
                                <m:t>其它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zh-CN" b="1" i="1" smtClean="0">
                            <a:latin typeface="Cambria Math"/>
                          </a:rPr>
                          <m:t>𝜽</m:t>
                        </m:r>
                      </m:e>
                    </m:func>
                    <m:r>
                      <a:rPr lang="en-US" altLang="zh-CN" b="1" i="1" smtClean="0">
                        <a:latin typeface="Cambria Math"/>
                      </a:rPr>
                      <m:t>, </m:t>
                    </m:r>
                    <m:r>
                      <a:rPr lang="en-US" altLang="zh-CN" b="1" i="1" smtClean="0">
                        <a:latin typeface="Cambria Math"/>
                      </a:rPr>
                      <m:t>𝒀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zh-CN" b="1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𝜽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其中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𝒂</m:t>
                    </m:r>
                    <m:r>
                      <a:rPr lang="en-US" altLang="zh-CN" b="1" i="1" dirty="0" smtClean="0">
                        <a:latin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/>
                          </a:rPr>
                          <m:t>𝟎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,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𝟐</m:t>
                        </m:r>
                        <m:r>
                          <a:rPr lang="en-US" altLang="zh-CN" b="1" i="1" dirty="0" smtClean="0">
                            <a:latin typeface="Cambria Math"/>
                          </a:rPr>
                          <m:t>𝝅</m:t>
                        </m:r>
                      </m:e>
                    </m:d>
                  </m:oMath>
                </a14:m>
                <a:r>
                  <a:rPr lang="zh-CN" altLang="en-US" dirty="0" smtClean="0"/>
                  <a:t>为常数，试求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𝝆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𝑿𝒀</m:t>
                        </m:r>
                      </m:sub>
                    </m:sSub>
                  </m:oMath>
                </a14:m>
                <a:r>
                  <a:rPr lang="zh-CN" altLang="en-US" dirty="0" smtClean="0"/>
                  <a:t>，并讨论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dirty="0" smtClean="0"/>
                  <a:t>的相关性和独立性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1645" t="-1221" r="-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21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 smtClean="0"/>
                  <a:t>解：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𝝅</m:t>
                        </m:r>
                      </m:sup>
                      <m:e>
                        <m:func>
                          <m:func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𝒙</m:t>
                            </m:r>
                          </m:e>
                        </m:func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𝝅</m:t>
                            </m:r>
                          </m:den>
                        </m:f>
                        <m:r>
                          <a:rPr lang="en-US" altLang="zh-CN" b="1" i="1" smtClean="0">
                            <a:latin typeface="Cambria Math"/>
                          </a:rPr>
                          <m:t>𝒅𝒙</m:t>
                        </m:r>
                      </m:e>
                    </m:nary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𝒀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𝟎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𝝅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𝝅</m:t>
                              </m:r>
                            </m:den>
                          </m:f>
                          <m:r>
                            <a:rPr lang="en-US" altLang="zh-CN" i="1">
                              <a:latin typeface="Cambria Math"/>
                            </a:rPr>
                            <m:t>𝒅𝒙</m:t>
                          </m:r>
                        </m:e>
                      </m:nary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𝟎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𝝅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/>
                            </a:rPr>
                            <m:t>si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altLang="zh-CN" b="0" i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𝝅</m:t>
                              </m:r>
                            </m:den>
                          </m:f>
                          <m:r>
                            <a:rPr lang="en-US" altLang="zh-CN" b="1" i="1" smtClean="0">
                              <a:latin typeface="Cambria Math"/>
                            </a:rPr>
                            <m:t>𝒅𝒙</m:t>
                          </m:r>
                        </m:e>
                      </m:nary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</a:rPr>
                        <m:t>/</m:t>
                      </m:r>
                      <m:r>
                        <a:rPr lang="en-US" altLang="zh-CN" b="1" i="1" smtClean="0"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𝒀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/>
                            </a:rPr>
                            <m:t>𝟎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</a:rPr>
                            <m:t>𝟐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𝝅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i="0">
                              <a:latin typeface="Cambria Math"/>
                            </a:rPr>
                            <m:t>si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>
                                  <a:latin typeface="Cambria Math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altLang="zh-CN" i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𝒙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)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𝝅</m:t>
                              </m:r>
                            </m:den>
                          </m:f>
                          <m:r>
                            <a:rPr lang="en-US" altLang="zh-CN" i="1">
                              <a:latin typeface="Cambria Math"/>
                            </a:rPr>
                            <m:t>𝒅𝒙</m:t>
                          </m:r>
                        </m:e>
                      </m:nary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</a:rPr>
                        <m:t>/</m:t>
                      </m:r>
                      <m:r>
                        <a:rPr lang="en-US" altLang="zh-CN" b="1" i="1" smtClean="0"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𝑿𝒀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𝟎</m:t>
                        </m:r>
                      </m:sub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𝝅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sin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sin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 </m:t>
                        </m:r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𝒙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𝒂</m:t>
                            </m:r>
                          </m:e>
                        </m:d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𝝅</m:t>
                            </m:r>
                          </m:den>
                        </m:f>
                        <m:r>
                          <a:rPr lang="en-US" altLang="zh-CN" b="1" i="1" smtClean="0">
                            <a:latin typeface="Cambria Math"/>
                          </a:rPr>
                          <m:t>𝒅𝒙</m:t>
                        </m:r>
                      </m:e>
                    </m:nary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cos</m:t>
                    </m:r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  <m:r>
                      <a:rPr lang="en-US" altLang="zh-CN" b="1" i="1" smtClean="0">
                        <a:latin typeface="Cambria Math"/>
                      </a:rPr>
                      <m:t>𝒂</m:t>
                    </m:r>
                  </m:oMath>
                </a14:m>
                <a:r>
                  <a:rPr lang="en-US" altLang="zh-CN" dirty="0" smtClean="0"/>
                  <a:t> 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657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方差、协方差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离散</a:t>
                </a:r>
                <a:r>
                  <a:rPr lang="zh-CN" altLang="en-US" dirty="0" smtClean="0"/>
                  <a:t>型</a:t>
                </a:r>
                <a:r>
                  <a:rPr lang="en-US" altLang="zh-CN" dirty="0" err="1" smtClean="0"/>
                  <a:t>r.v</a:t>
                </a:r>
                <a:r>
                  <a:rPr lang="en-US" altLang="zh-CN" dirty="0" smtClean="0"/>
                  <a:t>.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定义可直接推广到连续型</a:t>
                </a:r>
                <a:r>
                  <a:rPr lang="en-US" altLang="zh-CN" dirty="0" err="1"/>
                  <a:t>r.v</a:t>
                </a:r>
                <a:r>
                  <a:rPr lang="en-US" altLang="zh-CN" dirty="0" smtClean="0"/>
                  <a:t>.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𝑪𝒐𝒗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𝑿𝒀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449" t="-2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19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/>
                  <a:t>因此，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𝒄𝒐𝒗</m:t>
                    </m:r>
                    <m:r>
                      <a:rPr lang="en-US" altLang="zh-CN" b="1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𝒀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den>
                    </m:f>
                    <m:func>
                      <m:func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</m:func>
                    <m:r>
                      <a:rPr lang="en-US" altLang="zh-CN" b="1" i="1" smtClean="0">
                        <a:latin typeface="Cambria Math"/>
                      </a:rPr>
                      <m:t>, </m:t>
                    </m:r>
                    <m:r>
                      <a:rPr lang="en-US" altLang="zh-CN" b="1" i="1" smtClean="0"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𝒀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/>
                        </a:rPr>
                        <m:t>∴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𝝆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𝑿𝒀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/>
                            </a:rPr>
                            <m:t>𝒄𝒐𝒗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𝑿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𝒀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𝑫</m:t>
                              </m:r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𝑫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𝒀</m:t>
                              </m:r>
                              <m:r>
                                <a:rPr lang="en-US" altLang="zh-CN" b="1" i="1" smtClean="0">
                                  <a:latin typeface="Cambria Math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e>
                      </m:func>
                    </m:oMath>
                  </m:oMathPara>
                </a14:m>
                <a:endParaRPr lang="en-US" altLang="zh-CN" dirty="0" smtClean="0"/>
              </a:p>
              <a:p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𝒂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𝟐</m:t>
                    </m:r>
                    <m:r>
                      <a:rPr lang="en-US" altLang="zh-CN" b="1" i="1" smtClean="0">
                        <a:latin typeface="Cambria Math"/>
                      </a:rPr>
                      <m:t>𝝅</m:t>
                    </m:r>
                  </m:oMath>
                </a14:m>
                <a:r>
                  <a:rPr lang="zh-CN" altLang="en-US" dirty="0" smtClean="0"/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𝝆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𝑿𝒀</m:t>
                        </m:r>
                      </m:sub>
                    </m:sSub>
                    <m:r>
                      <a:rPr lang="en-US" altLang="zh-CN" b="1" i="0" smtClean="0">
                        <a:latin typeface="Cambria Math"/>
                      </a:rPr>
                      <m:t>=</m:t>
                    </m:r>
                    <m:r>
                      <a:rPr lang="en-US" altLang="zh-CN" b="1" i="0" smtClean="0">
                        <a:latin typeface="Cambria Math"/>
                      </a:rPr>
                      <m:t>𝟏</m:t>
                    </m:r>
                  </m:oMath>
                </a14:m>
                <a:r>
                  <a:rPr lang="zh-CN" altLang="en-US" dirty="0" smtClean="0"/>
                  <a:t>，即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dirty="0" smtClean="0"/>
                  <a:t>正相关</a:t>
                </a:r>
                <a:endParaRPr lang="en-US" altLang="zh-CN" dirty="0" smtClean="0"/>
              </a:p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𝒂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𝝅</m:t>
                    </m:r>
                  </m:oMath>
                </a14:m>
                <a:r>
                  <a:rPr lang="zh-CN" altLang="en-US" dirty="0"/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𝑿𝒀</m:t>
                        </m:r>
                      </m:sub>
                    </m:sSub>
                    <m:r>
                      <a:rPr lang="en-US" altLang="zh-CN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−</m:t>
                    </m:r>
                    <m:r>
                      <a:rPr lang="en-US" altLang="zh-CN">
                        <a:latin typeface="Cambria Math"/>
                      </a:rPr>
                      <m:t>𝟏</m:t>
                    </m:r>
                  </m:oMath>
                </a14:m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𝑿</m:t>
                    </m:r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dirty="0" smtClean="0"/>
                  <a:t>负相关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𝒂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𝝅</m:t>
                        </m:r>
                      </m:num>
                      <m:den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den>
                    </m:f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𝟑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𝝅</m:t>
                        </m:r>
                      </m:num>
                      <m:den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den>
                    </m:f>
                  </m:oMath>
                </a14:m>
                <a:r>
                  <a:rPr lang="zh-CN" altLang="en-US" dirty="0" smtClean="0"/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𝝆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𝑿𝒀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dirty="0" smtClean="0"/>
                  <a:t>，即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𝑿</m:t>
                    </m:r>
                    <m:r>
                      <a:rPr lang="en-US" altLang="zh-CN" i="1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dirty="0" smtClean="0"/>
                  <a:t>不相关，但此时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</m:oMath>
                </a14:m>
                <a:r>
                  <a:rPr lang="zh-CN" altLang="en-US" dirty="0" smtClean="0"/>
                  <a:t>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dirty="0" smtClean="0"/>
                  <a:t>并不相互独立，因为此时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𝒀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1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330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均匀分布</a:t>
            </a:r>
            <a:r>
              <a:rPr lang="en-US" altLang="zh-CN" dirty="0" smtClean="0"/>
              <a:t>(uniform distribution)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140388"/>
              </p:ext>
            </p:extLst>
          </p:nvPr>
        </p:nvGraphicFramePr>
        <p:xfrm>
          <a:off x="1331913" y="1628775"/>
          <a:ext cx="6019800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1" name="公式" r:id="rId3" imgW="2857500" imgH="1346200" progId="Equation.3">
                  <p:embed/>
                </p:oleObj>
              </mc:Choice>
              <mc:Fallback>
                <p:oleObj name="公式" r:id="rId3" imgW="2857500" imgH="1346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628775"/>
                        <a:ext cx="6019800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5795963" y="4437063"/>
            <a:ext cx="2819400" cy="1676400"/>
            <a:chOff x="3648" y="2592"/>
            <a:chExt cx="1776" cy="1056"/>
          </a:xfrm>
        </p:grpSpPr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3648" y="3408"/>
              <a:ext cx="17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 flipV="1">
              <a:off x="4512" y="2592"/>
              <a:ext cx="0" cy="10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8" name="Group 9"/>
          <p:cNvGrpSpPr>
            <a:grpSpLocks/>
          </p:cNvGrpSpPr>
          <p:nvPr/>
        </p:nvGrpSpPr>
        <p:grpSpPr bwMode="auto">
          <a:xfrm>
            <a:off x="5819775" y="4443413"/>
            <a:ext cx="2740025" cy="1746250"/>
            <a:chOff x="3938" y="1241"/>
            <a:chExt cx="1726" cy="1100"/>
          </a:xfrm>
        </p:grpSpPr>
        <p:graphicFrame>
          <p:nvGraphicFramePr>
            <p:cNvPr id="19" name="Object 10"/>
            <p:cNvGraphicFramePr>
              <a:graphicFrameLocks noChangeAspect="1"/>
            </p:cNvGraphicFramePr>
            <p:nvPr/>
          </p:nvGraphicFramePr>
          <p:xfrm>
            <a:off x="4165" y="1241"/>
            <a:ext cx="1344" cy="1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82" name="Equation" r:id="rId5" imgW="1181100" imgH="965200" progId="Equation.3">
                    <p:embed/>
                  </p:oleObj>
                </mc:Choice>
                <mc:Fallback>
                  <p:oleObj name="Equation" r:id="rId5" imgW="1181100" imgH="965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5" y="1241"/>
                          <a:ext cx="1344" cy="1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3938" y="1599"/>
              <a:ext cx="1726" cy="452"/>
              <a:chOff x="3938" y="1475"/>
              <a:chExt cx="1726" cy="452"/>
            </a:xfrm>
          </p:grpSpPr>
          <p:sp>
            <p:nvSpPr>
              <p:cNvPr id="21" name="Line 12"/>
              <p:cNvSpPr>
                <a:spLocks noChangeShapeType="1"/>
              </p:cNvSpPr>
              <p:nvPr/>
            </p:nvSpPr>
            <p:spPr bwMode="auto">
              <a:xfrm>
                <a:off x="4388" y="1475"/>
                <a:ext cx="105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2" name="Line 13"/>
              <p:cNvSpPr>
                <a:spLocks noChangeShapeType="1"/>
              </p:cNvSpPr>
              <p:nvPr/>
            </p:nvSpPr>
            <p:spPr bwMode="auto">
              <a:xfrm flipH="1">
                <a:off x="3938" y="1927"/>
                <a:ext cx="454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" name="Line 14"/>
              <p:cNvSpPr>
                <a:spLocks noChangeShapeType="1"/>
              </p:cNvSpPr>
              <p:nvPr/>
            </p:nvSpPr>
            <p:spPr bwMode="auto">
              <a:xfrm>
                <a:off x="5437" y="1924"/>
                <a:ext cx="227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Line 15"/>
              <p:cNvSpPr>
                <a:spLocks noChangeShapeType="1"/>
              </p:cNvSpPr>
              <p:nvPr/>
            </p:nvSpPr>
            <p:spPr bwMode="auto">
              <a:xfrm>
                <a:off x="4395" y="1494"/>
                <a:ext cx="0" cy="4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16"/>
              <p:cNvSpPr>
                <a:spLocks noChangeShapeType="1"/>
              </p:cNvSpPr>
              <p:nvPr/>
            </p:nvSpPr>
            <p:spPr bwMode="auto">
              <a:xfrm>
                <a:off x="5443" y="1494"/>
                <a:ext cx="0" cy="4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3492500" y="4797425"/>
            <a:ext cx="1752600" cy="1169988"/>
          </a:xfrm>
          <a:prstGeom prst="rect">
            <a:avLst/>
          </a:prstGeom>
          <a:noFill/>
          <a:ln w="9525">
            <a:solidFill>
              <a:srgbClr val="DE32D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n"/>
              <a:defRPr kumimoji="1" sz="32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itchFamily="2" charset="2"/>
              <a:buChar char="n"/>
              <a:defRPr kumimoji="1" sz="28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itchFamily="2" charset="2"/>
              <a:buChar char="n"/>
              <a:defRPr kumimoji="1" sz="24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2A2622"/>
                </a:solidFill>
              </a:rPr>
              <a:t>概率密度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2A2622"/>
                </a:solidFill>
              </a:rPr>
              <a:t>函数图形</a:t>
            </a:r>
          </a:p>
        </p:txBody>
      </p:sp>
    </p:spTree>
    <p:extLst>
      <p:ext uri="{BB962C8B-B14F-4D97-AF65-F5344CB8AC3E}">
        <p14:creationId xmlns:p14="http://schemas.microsoft.com/office/powerpoint/2010/main" val="112623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均匀分布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191637"/>
              </p:ext>
            </p:extLst>
          </p:nvPr>
        </p:nvGraphicFramePr>
        <p:xfrm>
          <a:off x="395288" y="3079279"/>
          <a:ext cx="3962400" cy="202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5" name="Equation" r:id="rId3" imgW="4013200" imgH="1968500" progId="Equation.3">
                  <p:embed/>
                </p:oleObj>
              </mc:Choice>
              <mc:Fallback>
                <p:oleObj name="Equation" r:id="rId3" imgW="4013200" imgH="196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079279"/>
                        <a:ext cx="3962400" cy="202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00113" y="1999779"/>
            <a:ext cx="23034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A5002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n"/>
              <a:defRPr kumimoji="1" sz="32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lr>
                <a:srgbClr val="666699"/>
              </a:buClr>
              <a:buSzPct val="70000"/>
              <a:buFont typeface="Wingdings" pitchFamily="2" charset="2"/>
              <a:buChar char="n"/>
              <a:defRPr kumimoji="1" sz="28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SzPct val="60000"/>
              <a:buFont typeface="Wingdings" pitchFamily="2" charset="2"/>
              <a:buChar char="n"/>
              <a:defRPr kumimoji="1" sz="24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13110F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黑体" pitchFamily="2" charset="-122"/>
              </a:rPr>
              <a:t>分布函数</a:t>
            </a:r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4857750" y="2934816"/>
            <a:ext cx="3429000" cy="2438400"/>
            <a:chOff x="1872" y="2304"/>
            <a:chExt cx="2160" cy="1536"/>
          </a:xfrm>
        </p:grpSpPr>
        <p:grpSp>
          <p:nvGrpSpPr>
            <p:cNvPr id="8" name="Group 5"/>
            <p:cNvGrpSpPr>
              <a:grpSpLocks/>
            </p:cNvGrpSpPr>
            <p:nvPr/>
          </p:nvGrpSpPr>
          <p:grpSpPr bwMode="auto">
            <a:xfrm>
              <a:off x="1872" y="2304"/>
              <a:ext cx="2160" cy="1536"/>
              <a:chOff x="1104" y="2688"/>
              <a:chExt cx="2160" cy="1344"/>
            </a:xfrm>
          </p:grpSpPr>
          <p:sp>
            <p:nvSpPr>
              <p:cNvPr id="12" name="Line 6"/>
              <p:cNvSpPr>
                <a:spLocks noChangeShapeType="1"/>
              </p:cNvSpPr>
              <p:nvPr/>
            </p:nvSpPr>
            <p:spPr bwMode="auto">
              <a:xfrm>
                <a:off x="1104" y="3696"/>
                <a:ext cx="216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 flipV="1">
                <a:off x="1920" y="2688"/>
                <a:ext cx="0" cy="13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3844" y="3556"/>
            <a:ext cx="159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86" name="Equation" r:id="rId5" imgW="253890" imgH="241195" progId="Equation.3">
                    <p:embed/>
                  </p:oleObj>
                </mc:Choice>
                <mc:Fallback>
                  <p:oleObj name="Equation" r:id="rId5" imgW="253890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4" y="3556"/>
                          <a:ext cx="159" cy="1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/>
            <p:cNvGraphicFramePr>
              <a:graphicFrameLocks noChangeAspect="1"/>
            </p:cNvGraphicFramePr>
            <p:nvPr/>
          </p:nvGraphicFramePr>
          <p:xfrm>
            <a:off x="2496" y="3504"/>
            <a:ext cx="144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87" name="Equation" r:id="rId7" imgW="228501" imgH="253890" progId="Equation.3">
                    <p:embed/>
                  </p:oleObj>
                </mc:Choice>
                <mc:Fallback>
                  <p:oleObj name="Equation" r:id="rId7" imgW="228501" imgH="2538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3504"/>
                          <a:ext cx="144" cy="1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2732" y="2308"/>
            <a:ext cx="504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88" name="Equation" r:id="rId9" imgW="799753" imgH="393529" progId="Equation.3">
                    <p:embed/>
                  </p:oleObj>
                </mc:Choice>
                <mc:Fallback>
                  <p:oleObj name="Equation" r:id="rId9" imgW="799753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2" y="2308"/>
                          <a:ext cx="504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7067550" y="3696816"/>
            <a:ext cx="1143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H="1">
            <a:off x="5467350" y="3696816"/>
            <a:ext cx="160020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802221"/>
              </p:ext>
            </p:extLst>
          </p:nvPr>
        </p:nvGraphicFramePr>
        <p:xfrm>
          <a:off x="5391150" y="4611216"/>
          <a:ext cx="2270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9" name="Equation" r:id="rId11" imgW="228501" imgH="545863" progId="Equation.3">
                  <p:embed/>
                </p:oleObj>
              </mc:Choice>
              <mc:Fallback>
                <p:oleObj name="Equation" r:id="rId11" imgW="228501" imgH="54586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1150" y="4611216"/>
                        <a:ext cx="227013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795626"/>
              </p:ext>
            </p:extLst>
          </p:nvPr>
        </p:nvGraphicFramePr>
        <p:xfrm>
          <a:off x="6915150" y="4611216"/>
          <a:ext cx="2159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0" name="公式" r:id="rId13" imgW="215713" imgH="545626" progId="Equation.3">
                  <p:embed/>
                </p:oleObj>
              </mc:Choice>
              <mc:Fallback>
                <p:oleObj name="公式" r:id="rId13" imgW="215713" imgH="54562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5150" y="4611216"/>
                        <a:ext cx="2159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815261"/>
              </p:ext>
            </p:extLst>
          </p:nvPr>
        </p:nvGraphicFramePr>
        <p:xfrm>
          <a:off x="5880100" y="3544416"/>
          <a:ext cx="3937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1" name="Equation" r:id="rId15" imgW="393359" imgH="304536" progId="Equation.3">
                  <p:embed/>
                </p:oleObj>
              </mc:Choice>
              <mc:Fallback>
                <p:oleObj name="Equation" r:id="rId15" imgW="393359" imgH="3045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3544416"/>
                        <a:ext cx="3937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6153150" y="3696816"/>
            <a:ext cx="10668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4699000" y="4760441"/>
            <a:ext cx="7921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929563" y="3187229"/>
              <a:ext cx="1587" cy="1587"/>
            </p14:xfrm>
          </p:contentPart>
        </mc:Choice>
        <mc:Fallback xmlns="">
          <p:pic>
            <p:nvPicPr>
              <p:cNvPr id="21" name="Ink 2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51800" y="3109466"/>
                <a:ext cx="157113" cy="1571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315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5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均匀分布下的数字特征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𝑿</m:t>
                    </m:r>
                    <m:r>
                      <a:rPr lang="en-US" altLang="zh-CN" b="1" i="1" smtClean="0">
                        <a:latin typeface="Cambria Math"/>
                      </a:rPr>
                      <m:t>∼</m:t>
                    </m:r>
                    <m:r>
                      <a:rPr lang="en-US" altLang="zh-CN" b="1" i="1" smtClean="0">
                        <a:latin typeface="Cambria Math"/>
                      </a:rPr>
                      <m:t>𝑼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𝒃</m:t>
                        </m:r>
                      </m:e>
                    </m:d>
                  </m:oMath>
                </a14:m>
                <a:r>
                  <a:rPr lang="zh-CN" altLang="en-US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𝒃</m:t>
                        </m:r>
                      </m:num>
                      <m:den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den>
                    </m:f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r>
                      <a:rPr lang="en-US" altLang="zh-CN" b="1" i="1" smtClean="0">
                        <a:latin typeface="Cambria Math"/>
                      </a:rPr>
                      <m:t>𝑫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𝒃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altLang="zh-CN" b="1" i="1" smtClean="0">
                            <a:latin typeface="Cambria Math"/>
                          </a:rPr>
                          <m:t>𝟏𝟐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 smtClean="0"/>
                  <a:t>证：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𝑿</m:t>
                        </m:r>
                      </m:e>
                    </m:d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sub>
                      <m:sup>
                        <m:r>
                          <a:rPr lang="en-US" altLang="zh-CN" b="1" i="1" smtClean="0">
                            <a:latin typeface="Cambria Math"/>
                          </a:rPr>
                          <m:t>𝒃</m:t>
                        </m:r>
                      </m:sup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/>
                              </a:rPr>
                              <m:t>𝒃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𝒂</m:t>
                            </m:r>
                          </m:den>
                        </m:f>
                        <m:r>
                          <a:rPr lang="en-US" altLang="zh-CN" b="1" i="1" smtClean="0">
                            <a:latin typeface="Cambria Math"/>
                          </a:rPr>
                          <m:t>𝒅𝒙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/>
                              </a:rPr>
                              <m:t>𝒃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𝒂</m:t>
                            </m:r>
                          </m:den>
                        </m:f>
                        <m:r>
                          <a:rPr lang="en-US" altLang="zh-CN" b="1" i="1" smtClean="0">
                            <a:latin typeface="Cambria Math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𝒃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b="1" i="1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/>
                              </a:rPr>
                              <m:t>𝒂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latin typeface="Cambria Math"/>
                              </a:rPr>
                              <m:t>𝒃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/>
                              </a:rPr>
                              <m:t>𝟐</m:t>
                            </m:r>
                          </m:den>
                        </m:f>
                      </m:e>
                    </m:nary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𝒃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𝒃</m:t>
                          </m:r>
                          <m:r>
                            <a:rPr lang="en-US" altLang="zh-CN" i="1">
                              <a:latin typeface="Cambria Math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𝒂</m:t>
                          </m:r>
                        </m:den>
                      </m:f>
                      <m:r>
                        <a:rPr lang="en-US" altLang="zh-CN" i="1">
                          <a:latin typeface="Cambria Math"/>
                        </a:rPr>
                        <m:t>𝒅𝒙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/>
                            </a:rPr>
                            <m:t>𝒃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𝒂</m:t>
                          </m:r>
                        </m:den>
                      </m:f>
                      <m:r>
                        <a:rPr lang="en-US" altLang="zh-CN" b="1" i="1" smtClean="0">
                          <a:latin typeface="Cambria Math"/>
                        </a:rPr>
                        <m:t>⋅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1" i="1" smtClean="0">
                              <a:latin typeface="Cambria Math"/>
                            </a:rPr>
                            <m:t>𝟑</m:t>
                          </m:r>
                        </m:den>
                      </m:f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𝒂𝒃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1" i="1" smtClean="0">
                              <a:latin typeface="Cambria Math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/>
                        </a:rPr>
                        <m:t>∴</m:t>
                      </m:r>
                      <m:r>
                        <a:rPr lang="en-US" altLang="zh-CN" b="1" i="1" smtClean="0">
                          <a:latin typeface="Cambria Math"/>
                        </a:rPr>
                        <m:t>𝑫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𝑿</m:t>
                          </m:r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𝑬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altLang="zh-CN" b="1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𝒃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1" i="1" smtClean="0">
                              <a:latin typeface="Cambria Math"/>
                            </a:rPr>
                            <m:t>𝟏𝟐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1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215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性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性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性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10828</TotalTime>
  <Words>1086</Words>
  <Application>Microsoft Office PowerPoint</Application>
  <PresentationFormat>全屏显示(4:3)</PresentationFormat>
  <Paragraphs>390</Paragraphs>
  <Slides>60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60</vt:i4>
      </vt:variant>
    </vt:vector>
  </HeadingPairs>
  <TitlesOfParts>
    <vt:vector size="76" baseType="lpstr">
      <vt:lpstr>Arial Unicode MS</vt:lpstr>
      <vt:lpstr>Tw Cen MT</vt:lpstr>
      <vt:lpstr>黑体</vt:lpstr>
      <vt:lpstr>华文仿宋</vt:lpstr>
      <vt:lpstr>宋体</vt:lpstr>
      <vt:lpstr>Arial</vt:lpstr>
      <vt:lpstr>Calibri</vt:lpstr>
      <vt:lpstr>Cambria Math</vt:lpstr>
      <vt:lpstr>Tahoma</vt:lpstr>
      <vt:lpstr>Times New Roman</vt:lpstr>
      <vt:lpstr>Wingdings</vt:lpstr>
      <vt:lpstr>Wingdings 2</vt:lpstr>
      <vt:lpstr>中性</vt:lpstr>
      <vt:lpstr>公式</vt:lpstr>
      <vt:lpstr>Equation</vt:lpstr>
      <vt:lpstr>Mathcad</vt:lpstr>
      <vt:lpstr>典型连续型随机变量的分布</vt:lpstr>
      <vt:lpstr>连续型r.v.的期望</vt:lpstr>
      <vt:lpstr>连续型r.v.的期望</vt:lpstr>
      <vt:lpstr>连续型r.v.期望定义</vt:lpstr>
      <vt:lpstr>一些性质</vt:lpstr>
      <vt:lpstr>方差、协方差</vt:lpstr>
      <vt:lpstr>均匀分布(uniform distribution)</vt:lpstr>
      <vt:lpstr>均匀分布</vt:lpstr>
      <vt:lpstr>均匀分布下的数字特征</vt:lpstr>
      <vt:lpstr>均匀分布</vt:lpstr>
      <vt:lpstr>均匀分布</vt:lpstr>
      <vt:lpstr>指数分布(exponential distribution)</vt:lpstr>
      <vt:lpstr>指数分布r.v.的分布函数</vt:lpstr>
      <vt:lpstr>指数分布r.v.的数字特征</vt:lpstr>
      <vt:lpstr>指数分布的无记忆性</vt:lpstr>
      <vt:lpstr>多个独立指数分布r.v.极小值分布</vt:lpstr>
      <vt:lpstr>多个独立指数分布r.v.极小值分布</vt:lpstr>
      <vt:lpstr>正态分布(normal distribution)</vt:lpstr>
      <vt:lpstr>正态分布概率密度的几何特征</vt:lpstr>
      <vt:lpstr>正态分布概率密度的几何特征</vt:lpstr>
      <vt:lpstr>正态分布的分布函数</vt:lpstr>
      <vt:lpstr>正态分布r.v.的数字特征</vt:lpstr>
      <vt:lpstr>正态分布r.v.的数字特征</vt:lpstr>
      <vt:lpstr>正态分布应用背景</vt:lpstr>
      <vt:lpstr>正态分布下的概率计算</vt:lpstr>
      <vt:lpstr>标准正态分布</vt:lpstr>
      <vt:lpstr>标准正态分布的图形</vt:lpstr>
      <vt:lpstr>标准正态分布表</vt:lpstr>
      <vt:lpstr>Φ(x)性质</vt:lpstr>
      <vt:lpstr>例</vt:lpstr>
      <vt:lpstr>正态分布的性质</vt:lpstr>
      <vt:lpstr>一般正态分布的概率计算</vt:lpstr>
      <vt:lpstr>3σ原理</vt:lpstr>
      <vt:lpstr>标准正态分布的3σ原理</vt:lpstr>
      <vt:lpstr>独立正态分布随机变量的和</vt:lpstr>
      <vt:lpstr>典型二维连续型随机变量分布、相关系数</vt:lpstr>
      <vt:lpstr>二维均匀分布</vt:lpstr>
      <vt:lpstr>二维均匀分布背景</vt:lpstr>
      <vt:lpstr>二维分布几何意义</vt:lpstr>
      <vt:lpstr>二维正态分布</vt:lpstr>
      <vt:lpstr>二维正态分布密度图</vt:lpstr>
      <vt:lpstr>二维正态分布剖面图</vt:lpstr>
      <vt:lpstr>二维正态分布的边缘分布</vt:lpstr>
      <vt:lpstr>二维正态随机变量的独立性</vt:lpstr>
      <vt:lpstr>二维正态随机变量的独立性</vt:lpstr>
      <vt:lpstr>二维正态随机变量的独立性</vt:lpstr>
      <vt:lpstr>二维正态随机变量之间的协方差</vt:lpstr>
      <vt:lpstr>二维正态随机变量之间的协方差</vt:lpstr>
      <vt:lpstr>标准化随机变量</vt:lpstr>
      <vt:lpstr>相关系数</vt:lpstr>
      <vt:lpstr>柯西-许瓦兹不等式</vt:lpstr>
      <vt:lpstr>相关系数性质</vt:lpstr>
      <vt:lpstr>相关系数性质</vt:lpstr>
      <vt:lpstr>相关性</vt:lpstr>
      <vt:lpstr>不相关等价定义</vt:lpstr>
      <vt:lpstr>ρ表示存在线性关系的强弱程度</vt:lpstr>
      <vt:lpstr>ρ表示存在线性关系的强弱程度</vt:lpstr>
      <vt:lpstr>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唐斌</dc:creator>
  <cp:lastModifiedBy>唐斌</cp:lastModifiedBy>
  <cp:revision>568</cp:revision>
  <dcterms:created xsi:type="dcterms:W3CDTF">2016-02-22T01:45:17Z</dcterms:created>
  <dcterms:modified xsi:type="dcterms:W3CDTF">2017-04-19T04:20:05Z</dcterms:modified>
</cp:coreProperties>
</file>